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310.xml" ContentType="application/vnd.openxmlformats-officedocument.presentationml.slide+xml"/>
  <Override PartName="/ppt/slides/slide80.xml" ContentType="application/vnd.openxmlformats-officedocument.presentationml.slide+xml"/>
  <Override PartName="/ppt/slides/slide390.xml" ContentType="application/vnd.openxmlformats-officedocument.presentationml.slide+xml"/>
  <Override PartName="/ppt/notesSlides/notesSlide310.xml" ContentType="application/vnd.openxmlformats-officedocument.presentationml.notesSlide+xml"/>
  <Override PartName="/ppt/slideLayouts/slideLayout710.xml" ContentType="application/vnd.openxmlformats-officedocument.presentationml.slideLayout+xml"/>
  <Override PartName="/ppt/notesSlides/notesSlide80.xml" ContentType="application/vnd.openxmlformats-officedocument.presentationml.notesSlide+xml"/>
  <Override PartName="/ppt/notesSlides/notesSlide390.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40.xml" ContentType="application/vnd.openxmlformats-officedocument.theme+xml"/>
  <Override PartName="/ppt/slideLayouts/slideLayout82.xml" ContentType="application/vnd.openxmlformats-officedocument.presentationml.slideLayout+xml"/>
  <Override PartName="/ppt/slideLayouts/slideLayout130.xml" ContentType="application/vnd.openxmlformats-officedocument.presentationml.slideLayout+xml"/>
  <Override PartName="/ppt/slideLayouts/slideLayout310.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160.xml" ContentType="application/vnd.openxmlformats-officedocument.presentationml.slideLayout+xml"/>
  <Override PartName="/ppt/slideLayouts/slideLayout110.xml" ContentType="application/vnd.openxmlformats-officedocument.presentationml.slideLayout+xml"/>
  <Override PartName="/ppt/slideLayouts/slideLayout610.xml" ContentType="application/vnd.openxmlformats-officedocument.presentationml.slideLayout+xml"/>
  <Override PartName="/ppt/slideLayouts/slideLayout111.xml" ContentType="application/vnd.openxmlformats-officedocument.presentationml.slideLayout+xml"/>
  <Override PartName="/ppt/slideLayouts/slideLayout510.xml" ContentType="application/vnd.openxmlformats-officedocument.presentationml.slideLayout+xml"/>
  <Override PartName="/ppt/slideLayouts/slideLayout150.xml" ContentType="application/vnd.openxmlformats-officedocument.presentationml.slideLayout+xml"/>
  <Override PartName="/ppt/slideLayouts/slideLayout100.xml" ContentType="application/vnd.openxmlformats-officedocument.presentationml.slideLayout+xml"/>
  <Override PartName="/ppt/slideLayouts/slideLayout410.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726" r:id="rId3"/>
  </p:sldMasterIdLst>
  <p:notesMasterIdLst>
    <p:notesMasterId r:id="rId58"/>
  </p:notesMasterIdLst>
  <p:sldIdLst>
    <p:sldId id="259" r:id="rId4"/>
    <p:sldId id="257" r:id="rId5"/>
    <p:sldId id="277" r:id="rId6"/>
    <p:sldId id="263" r:id="rId7"/>
    <p:sldId id="267" r:id="rId8"/>
    <p:sldId id="264" r:id="rId9"/>
    <p:sldId id="268" r:id="rId10"/>
    <p:sldId id="278" r:id="rId11"/>
    <p:sldId id="269" r:id="rId12"/>
    <p:sldId id="270" r:id="rId13"/>
    <p:sldId id="271" r:id="rId14"/>
    <p:sldId id="283" r:id="rId15"/>
    <p:sldId id="284" r:id="rId16"/>
    <p:sldId id="286" r:id="rId17"/>
    <p:sldId id="285" r:id="rId18"/>
    <p:sldId id="288" r:id="rId19"/>
    <p:sldId id="289" r:id="rId20"/>
    <p:sldId id="290" r:id="rId21"/>
    <p:sldId id="291" r:id="rId22"/>
    <p:sldId id="272" r:id="rId23"/>
    <p:sldId id="273" r:id="rId24"/>
    <p:sldId id="274" r:id="rId25"/>
    <p:sldId id="279" r:id="rId26"/>
    <p:sldId id="275" r:id="rId27"/>
    <p:sldId id="276" r:id="rId28"/>
    <p:sldId id="280" r:id="rId29"/>
    <p:sldId id="281" r:id="rId30"/>
    <p:sldId id="292" r:id="rId31"/>
    <p:sldId id="293" r:id="rId32"/>
    <p:sldId id="282" r:id="rId33"/>
    <p:sldId id="294" r:id="rId34"/>
    <p:sldId id="295" r:id="rId35"/>
    <p:sldId id="305" r:id="rId36"/>
    <p:sldId id="312" r:id="rId37"/>
    <p:sldId id="315" r:id="rId38"/>
    <p:sldId id="313" r:id="rId39"/>
    <p:sldId id="316" r:id="rId40"/>
    <p:sldId id="317" r:id="rId41"/>
    <p:sldId id="311" r:id="rId42"/>
    <p:sldId id="306" r:id="rId43"/>
    <p:sldId id="307" r:id="rId44"/>
    <p:sldId id="308" r:id="rId45"/>
    <p:sldId id="310" r:id="rId46"/>
    <p:sldId id="309" r:id="rId47"/>
    <p:sldId id="296" r:id="rId48"/>
    <p:sldId id="318" r:id="rId49"/>
    <p:sldId id="297" r:id="rId50"/>
    <p:sldId id="298" r:id="rId51"/>
    <p:sldId id="299" r:id="rId52"/>
    <p:sldId id="300" r:id="rId53"/>
    <p:sldId id="301" r:id="rId54"/>
    <p:sldId id="302" r:id="rId55"/>
    <p:sldId id="303" r:id="rId56"/>
    <p:sldId id="30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88BB5F-FF67-4A00-BA57-469004431559}">
          <p14:sldIdLst>
            <p14:sldId id="259"/>
            <p14:sldId id="257"/>
          </p14:sldIdLst>
        </p14:section>
        <p14:section name="Cognitive Service" id="{298B3192-3F17-4F99-85EA-0DF085F6A95A}">
          <p14:sldIdLst>
            <p14:sldId id="277"/>
            <p14:sldId id="263"/>
            <p14:sldId id="267"/>
            <p14:sldId id="264"/>
            <p14:sldId id="268"/>
          </p14:sldIdLst>
        </p14:section>
        <p14:section name="IoT Hub" id="{D54F54B8-41E5-4E46-860A-75FF21DCA42D}">
          <p14:sldIdLst>
            <p14:sldId id="278"/>
            <p14:sldId id="269"/>
            <p14:sldId id="270"/>
            <p14:sldId id="271"/>
            <p14:sldId id="283"/>
            <p14:sldId id="284"/>
            <p14:sldId id="286"/>
            <p14:sldId id="285"/>
            <p14:sldId id="288"/>
            <p14:sldId id="289"/>
            <p14:sldId id="290"/>
            <p14:sldId id="291"/>
            <p14:sldId id="272"/>
            <p14:sldId id="273"/>
            <p14:sldId id="274"/>
            <p14:sldId id="279"/>
            <p14:sldId id="275"/>
            <p14:sldId id="276"/>
            <p14:sldId id="280"/>
            <p14:sldId id="281"/>
            <p14:sldId id="292"/>
            <p14:sldId id="293"/>
            <p14:sldId id="282"/>
            <p14:sldId id="294"/>
            <p14:sldId id="295"/>
            <p14:sldId id="305"/>
            <p14:sldId id="312"/>
            <p14:sldId id="315"/>
            <p14:sldId id="313"/>
            <p14:sldId id="316"/>
            <p14:sldId id="317"/>
            <p14:sldId id="311"/>
            <p14:sldId id="306"/>
            <p14:sldId id="307"/>
            <p14:sldId id="308"/>
            <p14:sldId id="310"/>
            <p14:sldId id="309"/>
          </p14:sldIdLst>
        </p14:section>
        <p14:section name="Power BI" id="{51B5C4CF-433F-4355-9E5A-29A65F26FA77}">
          <p14:sldIdLst>
            <p14:sldId id="296"/>
            <p14:sldId id="318"/>
            <p14:sldId id="297"/>
            <p14:sldId id="298"/>
            <p14:sldId id="299"/>
            <p14:sldId id="300"/>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404"/>
    <a:srgbClr val="AD8903"/>
    <a:srgbClr val="009480"/>
    <a:srgbClr val="00CCAF"/>
    <a:srgbClr val="000000"/>
    <a:srgbClr val="FFFFFF"/>
    <a:srgbClr val="888888"/>
    <a:srgbClr val="E3E3E3"/>
    <a:srgbClr val="353535"/>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E5FC08-3248-4015-86BC-5E9DE2B95891}" v="1037" dt="2018-01-26T11:04:48.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94660"/>
  </p:normalViewPr>
  <p:slideViewPr>
    <p:cSldViewPr snapToGrid="0">
      <p:cViewPr>
        <p:scale>
          <a:sx n="50" d="100"/>
          <a:sy n="50" d="100"/>
        </p:scale>
        <p:origin x="1092"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690EE-7C32-4760-B764-7FE7C4222549}"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8A973-45FB-4325-9D29-EBA4CF2E4D37}" type="slidenum">
              <a:rPr lang="en-US" smtClean="0"/>
              <a:t>‹#›</a:t>
            </a:fld>
            <a:endParaRPr lang="en-US"/>
          </a:p>
        </p:txBody>
      </p:sp>
    </p:spTree>
    <p:extLst>
      <p:ext uri="{BB962C8B-B14F-4D97-AF65-F5344CB8AC3E}">
        <p14:creationId xmlns:p14="http://schemas.microsoft.com/office/powerpoint/2010/main" val="68026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690EE-7C32-4760-B764-7FE7C4222549}"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8A973-45FB-4325-9D29-EBA4CF2E4D37}" type="slidenum">
              <a:rPr lang="en-US" smtClean="0"/>
              <a:t>‹#›</a:t>
            </a:fld>
            <a:endParaRPr lang="en-US"/>
          </a:p>
        </p:txBody>
      </p:sp>
    </p:spTree>
    <p:extLst>
      <p:ext uri="{BB962C8B-B14F-4D97-AF65-F5344CB8AC3E}">
        <p14:creationId xmlns:p14="http://schemas.microsoft.com/office/powerpoint/2010/main" val="68026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6:29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33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391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47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72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2259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082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116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71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839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199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156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751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25888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40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84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803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251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955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10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40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057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012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802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61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58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3499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128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824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865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895836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28359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2835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260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895836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260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542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54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46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46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72679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7267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7182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7182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29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29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8" y="1124744"/>
            <a:ext cx="10144604" cy="547290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5"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954953" y="3613480"/>
            <a:ext cx="9760101" cy="1348800"/>
          </a:xfrm>
          <a:prstGeom prst="rect">
            <a:avLst/>
          </a:prstGeom>
        </p:spPr>
        <p:txBody>
          <a:bodyPr/>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954953" y="2367211"/>
            <a:ext cx="9760101" cy="1505991"/>
          </a:xfrm>
          <a:prstGeom prst="rect">
            <a:avLst/>
          </a:prstGeom>
        </p:spPr>
        <p:txBody>
          <a:bodyPr/>
          <a:lstStyle>
            <a:lvl1pPr algn="l">
              <a:lnSpc>
                <a:spcPct val="100000"/>
              </a:lnSpc>
              <a:defRPr lang="en-US" sz="11734"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9"/>
            <a:ext cx="3195946" cy="1264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8" y="1132418"/>
            <a:ext cx="10144604" cy="546523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5"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9"/>
            <a:ext cx="3195946" cy="12645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954951" y="2581621"/>
            <a:ext cx="9850682" cy="3028692"/>
          </a:xfrm>
          <a:prstGeom prst="rect">
            <a:avLst/>
          </a:prstGeom>
        </p:spPr>
        <p:txBody>
          <a:bodyPr anchor="t" anchorCtr="0"/>
          <a:lstStyle>
            <a:lvl1pPr algn="l">
              <a:lnSpc>
                <a:spcPts val="10667"/>
              </a:lnSpc>
              <a:defRPr lang="en-US" sz="11734"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65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2" y="1124745"/>
            <a:ext cx="10667628" cy="168899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2" y="3016699"/>
            <a:ext cx="10667628" cy="1688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2" y="4908654"/>
            <a:ext cx="10667628" cy="16889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2" y="583790"/>
            <a:ext cx="1774642"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397622" y="1227413"/>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7622" y="3125645"/>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7622" y="5027928"/>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228679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62680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3" y="1124745"/>
            <a:ext cx="10667628" cy="122997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3" y="2536066"/>
            <a:ext cx="10667628" cy="1229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2" y="583735"/>
            <a:ext cx="1774642"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1264023" y="5358710"/>
            <a:ext cx="10667628" cy="12299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3" y="3947388"/>
            <a:ext cx="10667628" cy="122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Text Placeholder 14"/>
          <p:cNvSpPr>
            <a:spLocks noGrp="1"/>
          </p:cNvSpPr>
          <p:nvPr>
            <p:ph type="body" sz="quarter" idx="10" hasCustomPrompt="1"/>
          </p:nvPr>
        </p:nvSpPr>
        <p:spPr>
          <a:xfrm>
            <a:off x="1396800" y="1200520"/>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6800" y="2598159"/>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6800" y="4014917"/>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396800" y="5429902"/>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265927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693072" y="6345491"/>
            <a:ext cx="1649361" cy="352723"/>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63481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62680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693072" y="6345491"/>
            <a:ext cx="1649361" cy="352723"/>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23376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34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9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logan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42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logan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334722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mo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3" name="TextBox 2"/>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8693072" y="6345491"/>
            <a:ext cx="1649361" cy="352723"/>
            <a:chOff x="6430358" y="4771570"/>
            <a:chExt cx="1237020" cy="264542"/>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403735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2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29013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0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29013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176834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52552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0861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420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04078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67893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87441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44261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071768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04447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428353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0717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7870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29534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180476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90139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Info 3 Lines - Blue - Dark BG">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53253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8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
                                            <p:tgtEl>
                                              <p:spTgt spid="6"/>
                                            </p:tgtEl>
                                          </p:cBhvr>
                                        </p:animEffect>
                                      </p:childTnLst>
                                    </p:cTn>
                                  </p:par>
                                  <p:par>
                                    <p:cTn id="14"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5" dur="400" fill="hold"/>
                                            <p:tgtEl>
                                              <p:spTgt spid="6"/>
                                            </p:tgtEl>
                                            <p:attrNameLst>
                                              <p:attrName>ppt_x</p:attrName>
                                              <p:attrName>ppt_y</p:attrName>
                                            </p:attrNameLst>
                                          </p:cBhvr>
                                          <p:rCtr x="4045" y="0"/>
                                        </p:animMotion>
                                      </p:childTnLst>
                                    </p:cTn>
                                  </p:par>
                                  <p:par>
                                    <p:cTn id="16" presetID="22" presetClass="entr" presetSubtype="1" fill="hold" grpId="0" nodeType="withEffect">
                                      <p:stCondLst>
                                        <p:cond delay="80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4636202"/>
          </a:xfrm>
          <a:prstGeom prst="rect">
            <a:avLst/>
          </a:prstGeom>
        </p:spPr>
        <p:txBody>
          <a:bodyPr>
            <a:normAutofit/>
          </a:bodyPr>
          <a:lstStyle>
            <a:lvl1pPr marL="0" indent="0">
              <a:buNone/>
              <a:defRPr sz="2134"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3605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1"/>
            <a:ext cx="5718519" cy="5943978"/>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95006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Info 4 Lines -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26854" y="271936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spTree>
    <p:extLst>
      <p:ext uri="{BB962C8B-B14F-4D97-AF65-F5344CB8AC3E}">
        <p14:creationId xmlns:p14="http://schemas.microsoft.com/office/powerpoint/2010/main" val="19020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3.7037E-6 L 0 3.7037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3.7037E-6 L 0 3.7037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48070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Info 4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19" name="Group 18"/>
          <p:cNvGrpSpPr>
            <a:grpSpLocks noChangeAspect="1"/>
          </p:cNvGrpSpPr>
          <p:nvPr userDrawn="1"/>
        </p:nvGrpSpPr>
        <p:grpSpPr bwMode="auto">
          <a:xfrm>
            <a:off x="4828808" y="2710769"/>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74655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Info 4 Lines - Dark Purpl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19" name="Group 18"/>
          <p:cNvGrpSpPr>
            <a:grpSpLocks noChangeAspect="1"/>
          </p:cNvGrpSpPr>
          <p:nvPr userDrawn="1"/>
        </p:nvGrpSpPr>
        <p:grpSpPr bwMode="auto">
          <a:xfrm>
            <a:off x="4828808" y="2710769"/>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73301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4807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Info 4 Lines - Whit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20" name="Group 19"/>
          <p:cNvGrpSpPr>
            <a:grpSpLocks noChangeAspect="1"/>
          </p:cNvGrpSpPr>
          <p:nvPr userDrawn="1"/>
        </p:nvGrpSpPr>
        <p:grpSpPr bwMode="auto">
          <a:xfrm>
            <a:off x="4856303" y="2717155"/>
            <a:ext cx="1166776" cy="1025957"/>
            <a:chOff x="6077" y="1319"/>
            <a:chExt cx="290" cy="255"/>
          </a:xfrm>
        </p:grpSpPr>
        <p:sp>
          <p:nvSpPr>
            <p:cNvPr id="21"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8"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40455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14:presetBounceEnd="48000">
                                      <p:stCondLst>
                                        <p:cond delay="800"/>
                                      </p:stCondLst>
                                      <p:childTnLst>
                                        <p:animMotion origin="layout" path="M -0.08108 2.34568E-6 L -5.55556E-7 2.34568E-6 " pathEditMode="relative" rAng="0" ptsTypes="AA" p14:bounceEnd="48000">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stCondLst>
                                        <p:cond delay="800"/>
                                      </p:stCondLst>
                                      <p:childTnLst>
                                        <p:animMotion origin="layout" path="M -0.08108 2.34568E-6 L -5.55556E-7 2.34568E-6 " pathEditMode="relative" rAng="0" ptsTypes="AA">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8" cy="224637"/>
          </a:xfrm>
          <a:prstGeom prst="rect">
            <a:avLst/>
          </a:prstGeom>
        </p:spPr>
      </p:pic>
      <p:sp>
        <p:nvSpPr>
          <p:cNvPr id="11" name="Content Placeholder 2"/>
          <p:cNvSpPr>
            <a:spLocks noGrp="1"/>
          </p:cNvSpPr>
          <p:nvPr>
            <p:ph idx="16"/>
          </p:nvPr>
        </p:nvSpPr>
        <p:spPr>
          <a:xfrm>
            <a:off x="842683" y="356029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8" cy="224637"/>
          </a:xfrm>
          <a:prstGeom prst="rect">
            <a:avLst/>
          </a:prstGeom>
        </p:spPr>
      </p:pic>
      <p:grpSp>
        <p:nvGrpSpPr>
          <p:cNvPr id="6" name="Group 5"/>
          <p:cNvGrpSpPr>
            <a:grpSpLocks noChangeAspect="1"/>
          </p:cNvGrpSpPr>
          <p:nvPr userDrawn="1"/>
        </p:nvGrpSpPr>
        <p:grpSpPr bwMode="auto">
          <a:xfrm>
            <a:off x="4856303" y="2163653"/>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300"/>
            <a:ext cx="224638" cy="224637"/>
          </a:xfrm>
          <a:prstGeom prst="rect">
            <a:avLst/>
          </a:prstGeom>
        </p:spPr>
      </p:pic>
      <p:sp>
        <p:nvSpPr>
          <p:cNvPr id="19" name="Content Placeholder 2"/>
          <p:cNvSpPr>
            <a:spLocks noGrp="1"/>
          </p:cNvSpPr>
          <p:nvPr>
            <p:ph idx="19"/>
          </p:nvPr>
        </p:nvSpPr>
        <p:spPr>
          <a:xfrm>
            <a:off x="842683" y="5306130"/>
            <a:ext cx="5007428" cy="493058"/>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8"/>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8"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8" cy="224637"/>
          </a:xfrm>
          <a:prstGeom prst="rect">
            <a:avLst/>
          </a:prstGeom>
        </p:spPr>
      </p:pic>
    </p:spTree>
    <p:extLst>
      <p:ext uri="{BB962C8B-B14F-4D97-AF65-F5344CB8AC3E}">
        <p14:creationId xmlns:p14="http://schemas.microsoft.com/office/powerpoint/2010/main" val="187218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8" cy="224637"/>
          </a:xfrm>
          <a:prstGeom prst="rect">
            <a:avLst/>
          </a:prstGeom>
        </p:spPr>
      </p:pic>
      <p:sp>
        <p:nvSpPr>
          <p:cNvPr id="11" name="Content Placeholder 2"/>
          <p:cNvSpPr>
            <a:spLocks noGrp="1"/>
          </p:cNvSpPr>
          <p:nvPr>
            <p:ph idx="16"/>
          </p:nvPr>
        </p:nvSpPr>
        <p:spPr>
          <a:xfrm>
            <a:off x="842683" y="356029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8" cy="224637"/>
          </a:xfrm>
          <a:prstGeom prst="rect">
            <a:avLst/>
          </a:prstGeom>
        </p:spPr>
      </p:pic>
      <p:grpSp>
        <p:nvGrpSpPr>
          <p:cNvPr id="6" name="Group 5"/>
          <p:cNvGrpSpPr>
            <a:grpSpLocks noChangeAspect="1"/>
          </p:cNvGrpSpPr>
          <p:nvPr userDrawn="1"/>
        </p:nvGrpSpPr>
        <p:grpSpPr bwMode="auto">
          <a:xfrm>
            <a:off x="4856303" y="2163653"/>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300"/>
            <a:ext cx="224638" cy="224637"/>
          </a:xfrm>
          <a:prstGeom prst="rect">
            <a:avLst/>
          </a:prstGeom>
        </p:spPr>
      </p:pic>
      <p:sp>
        <p:nvSpPr>
          <p:cNvPr id="19" name="Content Placeholder 2"/>
          <p:cNvSpPr>
            <a:spLocks noGrp="1"/>
          </p:cNvSpPr>
          <p:nvPr>
            <p:ph idx="19"/>
          </p:nvPr>
        </p:nvSpPr>
        <p:spPr>
          <a:xfrm>
            <a:off x="842683" y="5306130"/>
            <a:ext cx="5007428" cy="493058"/>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8"/>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8"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8" cy="224637"/>
          </a:xfrm>
          <a:prstGeom prst="rect">
            <a:avLst/>
          </a:prstGeom>
        </p:spPr>
      </p:pic>
    </p:spTree>
    <p:extLst>
      <p:ext uri="{BB962C8B-B14F-4D97-AF65-F5344CB8AC3E}">
        <p14:creationId xmlns:p14="http://schemas.microsoft.com/office/powerpoint/2010/main" val="165951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Rectangle 3"/>
          <p:cNvSpPr/>
          <p:nvPr userDrawn="1"/>
        </p:nvSpPr>
        <p:spPr>
          <a:xfrm>
            <a:off x="266700" y="1604434"/>
            <a:ext cx="5825067" cy="49932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533401" y="2948948"/>
            <a:ext cx="5316711" cy="33820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6205302" y="1604434"/>
            <a:ext cx="5718519" cy="4993217"/>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533400" y="1854200"/>
            <a:ext cx="5318400" cy="998736"/>
          </a:xfrm>
        </p:spPr>
        <p:txBody>
          <a:bodyPr anchor="ctr" anchorCtr="0">
            <a:noAutofit/>
          </a:bodyPr>
          <a:lstStyle>
            <a:lvl1pPr marL="0" indent="0">
              <a:buNone/>
              <a:defRPr sz="6401"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231695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57996"/>
            <a:ext cx="11670935" cy="1143000"/>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66702" y="1600199"/>
            <a:ext cx="11664949" cy="4730751"/>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5880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Curves in corner -  Dark Purple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a:off x="-102452" y="4670088"/>
            <a:ext cx="1851984" cy="2364656"/>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0417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Curves in corner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54834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 Dark Purpl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3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304839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 White BG">
    <p:spTree>
      <p:nvGrpSpPr>
        <p:cNvPr id="1" name=""/>
        <p:cNvGrpSpPr/>
        <p:nvPr/>
      </p:nvGrpSpPr>
      <p:grpSpPr>
        <a:xfrm>
          <a:off x="0" y="0"/>
          <a:ext cx="0" cy="0"/>
          <a:chOff x="0" y="0"/>
          <a:chExt cx="0" cy="0"/>
        </a:xfrm>
      </p:grpSpPr>
      <p:grpSp>
        <p:nvGrpSpPr>
          <p:cNvPr id="2" name="Group 1"/>
          <p:cNvGrpSpPr/>
          <p:nvPr userDrawn="1"/>
        </p:nvGrpSpPr>
        <p:grpSpPr>
          <a:xfrm>
            <a:off x="8693072" y="6345491"/>
            <a:ext cx="1649361" cy="352723"/>
            <a:chOff x="6430358" y="4771570"/>
            <a:chExt cx="1237020" cy="264542"/>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4" name="TextBox 3"/>
            <p:cNvSpPr txBox="1"/>
            <p:nvPr userDrawn="1"/>
          </p:nvSpPr>
          <p:spPr>
            <a:xfrm>
              <a:off x="6548726" y="4771570"/>
              <a:ext cx="1118652" cy="252590"/>
            </a:xfrm>
            <a:prstGeom prst="rect">
              <a:avLst/>
            </a:prstGeom>
            <a:noFill/>
          </p:spPr>
          <p:txBody>
            <a:bodyPr wrap="none" rtlCol="0">
              <a:spAutoFit/>
            </a:bodyPr>
            <a:lstStyle/>
            <a:p>
              <a:r>
                <a:rPr lang="en-GB" sz="1600" dirty="0">
                  <a:solidFill>
                    <a:schemeClr val="accent1"/>
                  </a:solidFill>
                </a:rPr>
                <a:t>@MartinKearn</a:t>
              </a:r>
            </a:p>
          </p:txBody>
        </p:sp>
      </p:gr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11252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Completely - Dark Purple BG">
    <p:spTree>
      <p:nvGrpSpPr>
        <p:cNvPr id="1" name=""/>
        <p:cNvGrpSpPr/>
        <p:nvPr/>
      </p:nvGrpSpPr>
      <p:grpSpPr>
        <a:xfrm>
          <a:off x="0" y="0"/>
          <a:ext cx="0" cy="0"/>
          <a:chOff x="0" y="0"/>
          <a:chExt cx="0" cy="0"/>
        </a:xfrm>
      </p:grpSpPr>
      <p:sp>
        <p:nvSpPr>
          <p:cNvPr id="2" name="Rectangle 1"/>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32058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304839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Completely -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42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359277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38" tIns="45719" rIns="91438" bIns="45719" numCol="1" anchor="t" anchorCtr="0" compatLnSpc="1">
            <a:prstTxWarp prst="textNoShape">
              <a:avLst/>
            </a:prstTxWarp>
          </a:bodyPr>
          <a:lstStyle/>
          <a:p>
            <a:endParaRPr lang="en-US" sz="1800"/>
          </a:p>
        </p:txBody>
      </p:sp>
      <p:grpSp>
        <p:nvGrpSpPr>
          <p:cNvPr id="189" name="Group 188"/>
          <p:cNvGrpSpPr/>
          <p:nvPr userDrawn="1"/>
        </p:nvGrpSpPr>
        <p:grpSpPr>
          <a:xfrm>
            <a:off x="0" y="641236"/>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8192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2577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0" indent="0">
              <a:buNone/>
              <a:defRPr/>
            </a:lvl3pPr>
            <a:lvl4pPr marL="448198" indent="0">
              <a:buNone/>
              <a:defRPr/>
            </a:lvl4pPr>
            <a:lvl5pPr marL="6722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67998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1205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0555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378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3145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2699175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12205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3145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2162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920324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494859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285992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48187032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33042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3274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86664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6124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20098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075496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6124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8669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8669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130.xml"/><Relationship Id="rId18" Type="http://schemas.openxmlformats.org/officeDocument/2006/relationships/image" Target="../media/image1.emf"/><Relationship Id="rId3" Type="http://schemas.openxmlformats.org/officeDocument/2006/relationships/slideLayout" Target="../slideLayouts/slideLayout310.xml"/><Relationship Id="rId7" Type="http://schemas.openxmlformats.org/officeDocument/2006/relationships/slideLayout" Target="../slideLayouts/slideLayout710.xml"/><Relationship Id="rId12" Type="http://schemas.openxmlformats.org/officeDocument/2006/relationships/slideLayout" Target="../slideLayouts/slideLayout120.xml"/><Relationship Id="rId17" Type="http://schemas.openxmlformats.org/officeDocument/2006/relationships/theme" Target="../theme/theme10.xml"/><Relationship Id="rId2" Type="http://schemas.openxmlformats.org/officeDocument/2006/relationships/slideLayout" Target="../slideLayouts/slideLayout210.xml"/><Relationship Id="rId16" Type="http://schemas.openxmlformats.org/officeDocument/2006/relationships/slideLayout" Target="../slideLayouts/slideLayout160.xml"/><Relationship Id="rId1" Type="http://schemas.openxmlformats.org/officeDocument/2006/relationships/slideLayout" Target="../slideLayouts/slideLayout110.xml"/><Relationship Id="rId6" Type="http://schemas.openxmlformats.org/officeDocument/2006/relationships/slideLayout" Target="../slideLayouts/slideLayout610.xml"/><Relationship Id="rId11" Type="http://schemas.openxmlformats.org/officeDocument/2006/relationships/slideLayout" Target="../slideLayouts/slideLayout111.xml"/><Relationship Id="rId5" Type="http://schemas.openxmlformats.org/officeDocument/2006/relationships/slideLayout" Target="../slideLayouts/slideLayout510.xml"/><Relationship Id="rId15" Type="http://schemas.openxmlformats.org/officeDocument/2006/relationships/slideLayout" Target="../slideLayouts/slideLayout150.xml"/><Relationship Id="rId10" Type="http://schemas.openxmlformats.org/officeDocument/2006/relationships/slideLayout" Target="../slideLayouts/slideLayout100.xml"/><Relationship Id="rId4" Type="http://schemas.openxmlformats.org/officeDocument/2006/relationships/slideLayout" Target="../slideLayouts/slideLayout410.xml"/><Relationship Id="rId9" Type="http://schemas.openxmlformats.org/officeDocument/2006/relationships/slideLayout" Target="../slideLayouts/slideLayout90.xml"/><Relationship Id="rId14" Type="http://schemas.openxmlformats.org/officeDocument/2006/relationships/slideLayout" Target="../slideLayouts/slideLayout14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image" Target="../media/image3.png"/><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theme" Target="../theme/theme2.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image" Target="../media/image1.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3413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hdr="0" ftr="0" dt="0"/>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80" marR="0" indent="-336180" algn="l" defTabSz="914462"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51" marR="0" indent="-236571" algn="l" defTabSz="9144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20"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3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5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3413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hdr="0" ftr="0" dt="0"/>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80" marR="0" indent="-336180" algn="l" defTabSz="914462"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51" marR="0" indent="-236571" algn="l" defTabSz="9144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20"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3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5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66700" y="257996"/>
            <a:ext cx="9784016" cy="1143000"/>
          </a:xfrm>
          <a:prstGeom prst="rect">
            <a:avLst/>
          </a:prstGeom>
        </p:spPr>
        <p:txBody>
          <a:bodyPr vert="horz" lIns="0" tIns="45720" rIns="0" bIns="45720" rtlCol="0" anchor="ctr">
            <a:noAutofit/>
          </a:bodyPr>
          <a:lstStyle/>
          <a:p>
            <a:pPr marL="0" lvl="0" indent="0" algn="l" defTabSz="1219245"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66702" y="1600199"/>
            <a:ext cx="11664949" cy="473075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49"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57487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245" rtl="0" eaLnBrk="1" latinLnBrk="0" hangingPunct="1">
        <a:lnSpc>
          <a:spcPct val="100000"/>
        </a:lnSpc>
        <a:spcBef>
          <a:spcPct val="0"/>
        </a:spcBef>
        <a:buNone/>
        <a:defRPr lang="en-GB" sz="6401"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1219245" rtl="0" eaLnBrk="1" latinLnBrk="0" hangingPunct="1">
        <a:spcBef>
          <a:spcPct val="20000"/>
        </a:spcBef>
        <a:buClr>
          <a:schemeClr val="bg1"/>
        </a:buClr>
        <a:buFont typeface="Arial" panose="020B0604020202020204" pitchFamily="34" charset="0"/>
        <a:buNone/>
        <a:defRPr sz="2667" kern="1200">
          <a:solidFill>
            <a:schemeClr val="bg1"/>
          </a:solidFill>
          <a:latin typeface="+mn-lt"/>
          <a:ea typeface="+mn-ea"/>
          <a:cs typeface="+mn-cs"/>
        </a:defRPr>
      </a:lvl1pPr>
      <a:lvl2pPr marL="480502" indent="-480502" algn="l" defTabSz="1219245" rtl="0" eaLnBrk="1" latinLnBrk="0" hangingPunct="1">
        <a:spcBef>
          <a:spcPct val="20000"/>
        </a:spcBef>
        <a:buClr>
          <a:schemeClr val="bg1"/>
        </a:buClr>
        <a:buFont typeface="Arial" panose="020B0604020202020204" pitchFamily="34" charset="0"/>
        <a:buChar char="‒"/>
        <a:defRPr sz="2400" kern="1200">
          <a:solidFill>
            <a:schemeClr val="bg1"/>
          </a:solidFill>
          <a:latin typeface="+mn-lt"/>
          <a:ea typeface="+mn-ea"/>
          <a:cs typeface="+mn-cs"/>
        </a:defRPr>
      </a:lvl2pPr>
      <a:lvl3pPr marL="952535" indent="-472034" algn="l" defTabSz="1219245" rtl="0" eaLnBrk="1" latinLnBrk="0" hangingPunct="1">
        <a:spcBef>
          <a:spcPct val="20000"/>
        </a:spcBef>
        <a:buClr>
          <a:schemeClr val="bg1"/>
        </a:buClr>
        <a:buFont typeface="Arial" panose="020B0604020202020204" pitchFamily="34" charset="0"/>
        <a:buChar char="‒"/>
        <a:defRPr sz="2134" kern="1200">
          <a:solidFill>
            <a:schemeClr val="bg1"/>
          </a:solidFill>
          <a:latin typeface="+mn-lt"/>
          <a:ea typeface="+mn-ea"/>
          <a:cs typeface="+mn-cs"/>
        </a:defRPr>
      </a:lvl3pPr>
      <a:lvl4pPr marL="1435152" indent="-482618" algn="l" defTabSz="1219245"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4pPr>
      <a:lvl5pPr marL="1915654" indent="-480502" algn="l" defTabSz="1219245"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5pPr>
      <a:lvl6pPr marL="3352923"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545"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2167"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789"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245" rtl="0" eaLnBrk="1" latinLnBrk="0" hangingPunct="1">
        <a:defRPr sz="2400" kern="1200">
          <a:solidFill>
            <a:schemeClr val="tx1"/>
          </a:solidFill>
          <a:latin typeface="+mn-lt"/>
          <a:ea typeface="+mn-ea"/>
          <a:cs typeface="+mn-cs"/>
        </a:defRPr>
      </a:lvl1pPr>
      <a:lvl2pPr marL="609622" algn="l" defTabSz="1219245" rtl="0" eaLnBrk="1" latinLnBrk="0" hangingPunct="1">
        <a:defRPr sz="2400" kern="1200">
          <a:solidFill>
            <a:schemeClr val="tx1"/>
          </a:solidFill>
          <a:latin typeface="+mn-lt"/>
          <a:ea typeface="+mn-ea"/>
          <a:cs typeface="+mn-cs"/>
        </a:defRPr>
      </a:lvl2pPr>
      <a:lvl3pPr marL="1219245" algn="l" defTabSz="1219245" rtl="0" eaLnBrk="1" latinLnBrk="0" hangingPunct="1">
        <a:defRPr sz="2400" kern="1200">
          <a:solidFill>
            <a:schemeClr val="tx1"/>
          </a:solidFill>
          <a:latin typeface="+mn-lt"/>
          <a:ea typeface="+mn-ea"/>
          <a:cs typeface="+mn-cs"/>
        </a:defRPr>
      </a:lvl3pPr>
      <a:lvl4pPr marL="1828867" algn="l" defTabSz="1219245" rtl="0" eaLnBrk="1" latinLnBrk="0" hangingPunct="1">
        <a:defRPr sz="2400" kern="1200">
          <a:solidFill>
            <a:schemeClr val="tx1"/>
          </a:solidFill>
          <a:latin typeface="+mn-lt"/>
          <a:ea typeface="+mn-ea"/>
          <a:cs typeface="+mn-cs"/>
        </a:defRPr>
      </a:lvl4pPr>
      <a:lvl5pPr marL="2438489" algn="l" defTabSz="1219245" rtl="0" eaLnBrk="1" latinLnBrk="0" hangingPunct="1">
        <a:defRPr sz="2400" kern="1200">
          <a:solidFill>
            <a:schemeClr val="tx1"/>
          </a:solidFill>
          <a:latin typeface="+mn-lt"/>
          <a:ea typeface="+mn-ea"/>
          <a:cs typeface="+mn-cs"/>
        </a:defRPr>
      </a:lvl5pPr>
      <a:lvl6pPr marL="3048111" algn="l" defTabSz="1219245" rtl="0" eaLnBrk="1" latinLnBrk="0" hangingPunct="1">
        <a:defRPr sz="2400" kern="1200">
          <a:solidFill>
            <a:schemeClr val="tx1"/>
          </a:solidFill>
          <a:latin typeface="+mn-lt"/>
          <a:ea typeface="+mn-ea"/>
          <a:cs typeface="+mn-cs"/>
        </a:defRPr>
      </a:lvl6pPr>
      <a:lvl7pPr marL="3657734" algn="l" defTabSz="1219245" rtl="0" eaLnBrk="1" latinLnBrk="0" hangingPunct="1">
        <a:defRPr sz="2400" kern="1200">
          <a:solidFill>
            <a:schemeClr val="tx1"/>
          </a:solidFill>
          <a:latin typeface="+mn-lt"/>
          <a:ea typeface="+mn-ea"/>
          <a:cs typeface="+mn-cs"/>
        </a:defRPr>
      </a:lvl7pPr>
      <a:lvl8pPr marL="4267356" algn="l" defTabSz="1219245" rtl="0" eaLnBrk="1" latinLnBrk="0" hangingPunct="1">
        <a:defRPr sz="2400" kern="1200">
          <a:solidFill>
            <a:schemeClr val="tx1"/>
          </a:solidFill>
          <a:latin typeface="+mn-lt"/>
          <a:ea typeface="+mn-ea"/>
          <a:cs typeface="+mn-cs"/>
        </a:defRPr>
      </a:lvl8pPr>
      <a:lvl9pPr marL="4876978" algn="l" defTabSz="121924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84150807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transition>
    <p:fade/>
  </p:transition>
  <p:hf hdr="0" ftr="0" dt="0"/>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0.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1.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80.png"/><Relationship Id="rId3" Type="http://schemas.openxmlformats.org/officeDocument/2006/relationships/image" Target="../media/image15.png"/><Relationship Id="rId7" Type="http://schemas.openxmlformats.org/officeDocument/2006/relationships/image" Target="../media/image160.png"/><Relationship Id="rId12" Type="http://schemas.openxmlformats.org/officeDocument/2006/relationships/slide" Target="slide390.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170.png"/><Relationship Id="rId4" Type="http://schemas.microsoft.com/office/2007/relationships/hdphoto" Target="../media/hdphoto1.wdp"/><Relationship Id="rId9" Type="http://schemas.openxmlformats.org/officeDocument/2006/relationships/slide" Target="slide80.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6.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1.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3.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8.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5.png"/><Relationship Id="rId4" Type="http://schemas.microsoft.com/office/2007/relationships/hdphoto" Target="../media/hdphoto1.wdp"/></Relationships>
</file>

<file path=ppt/slides/_rels/slide3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0.xml"/><Relationship Id="rId1" Type="http://schemas.openxmlformats.org/officeDocument/2006/relationships/slideLayout" Target="../slideLayouts/slideLayout710.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6.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48.svg"/><Relationship Id="rId5" Type="http://schemas.openxmlformats.org/officeDocument/2006/relationships/image" Target="../media/image47.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1.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3.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4.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5.png"/><Relationship Id="rId4" Type="http://schemas.microsoft.com/office/2007/relationships/hdphoto" Target="../media/hdphoto1.wdp"/></Relationships>
</file>

<file path=ppt/slides/_rels/slide3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0.xml"/><Relationship Id="rId1" Type="http://schemas.openxmlformats.org/officeDocument/2006/relationships/slideLayout" Target="../slideLayouts/slideLayout710.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6.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7.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8.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60.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63.svg"/><Relationship Id="rId5" Type="http://schemas.openxmlformats.org/officeDocument/2006/relationships/image" Target="../media/image62.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64.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65.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6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1.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67.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68.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69.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69.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7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7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967" y="2277992"/>
            <a:ext cx="9581656" cy="1799437"/>
          </a:xfrm>
        </p:spPr>
        <p:txBody>
          <a:bodyPr/>
          <a:lstStyle/>
          <a:p>
            <a:r>
              <a:rPr lang="en-US" sz="3138" b="1" dirty="0"/>
              <a:t>Cognitive Service </a:t>
            </a:r>
            <a:br>
              <a:rPr lang="en-US" sz="3138" b="1" dirty="0"/>
            </a:br>
            <a:r>
              <a:rPr lang="en-US" sz="3138" b="1" dirty="0"/>
              <a:t>Integrate with</a:t>
            </a:r>
            <a:br>
              <a:rPr lang="en-US" sz="3138" b="1" dirty="0"/>
            </a:br>
            <a:r>
              <a:rPr lang="en-US" sz="3138" b="1" dirty="0"/>
              <a:t>Power BI</a:t>
            </a:r>
            <a:endParaRPr lang="en-US" sz="4400" b="1" dirty="0"/>
          </a:p>
        </p:txBody>
      </p:sp>
      <p:sp>
        <p:nvSpPr>
          <p:cNvPr id="5" name="Text Placeholder 4"/>
          <p:cNvSpPr>
            <a:spLocks noGrp="1"/>
          </p:cNvSpPr>
          <p:nvPr>
            <p:ph type="body" sz="quarter" idx="14"/>
          </p:nvPr>
        </p:nvSpPr>
        <p:spPr>
          <a:xfrm>
            <a:off x="100966" y="5165786"/>
            <a:ext cx="4840694" cy="717239"/>
          </a:xfrm>
        </p:spPr>
        <p:txBody>
          <a:bodyPr/>
          <a:lstStyle/>
          <a:p>
            <a:r>
              <a:rPr lang="en-US" dirty="0"/>
              <a:t>Egg Cheng</a:t>
            </a:r>
          </a:p>
          <a:p>
            <a:r>
              <a:rPr lang="en-US" sz="1961" b="1" dirty="0"/>
              <a:t>v-egche@microsoft.com</a:t>
            </a:r>
          </a:p>
        </p:txBody>
      </p:sp>
    </p:spTree>
    <p:extLst>
      <p:ext uri="{BB962C8B-B14F-4D97-AF65-F5344CB8AC3E}">
        <p14:creationId xmlns:p14="http://schemas.microsoft.com/office/powerpoint/2010/main" val="34475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D02601-989D-4469-BCEB-DB3296EED8FC}"/>
              </a:ext>
            </a:extLst>
          </p:cNvPr>
          <p:cNvPicPr>
            <a:picLocks noChangeAspect="1"/>
          </p:cNvPicPr>
          <p:nvPr/>
        </p:nvPicPr>
        <p:blipFill>
          <a:blip r:embed="rId3"/>
          <a:stretch>
            <a:fillRect/>
          </a:stretch>
        </p:blipFill>
        <p:spPr>
          <a:xfrm>
            <a:off x="2025143" y="1665986"/>
            <a:ext cx="8141714" cy="4843430"/>
          </a:xfrm>
          <a:prstGeom prst="rect">
            <a:avLst/>
          </a:prstGeom>
          <a:ln>
            <a:noFill/>
          </a:ln>
          <a:effectLst>
            <a:outerShdw blurRad="393700" dist="25400" algn="tl" rotWithShape="0">
              <a:srgbClr val="333333">
                <a:alpha val="75000"/>
              </a:srgbClr>
            </a:outerShdw>
          </a:effectLst>
        </p:spPr>
      </p:pic>
      <p:sp>
        <p:nvSpPr>
          <p:cNvPr id="8" name="TextBox 7">
            <a:extLst>
              <a:ext uri="{FF2B5EF4-FFF2-40B4-BE49-F238E27FC236}">
                <a16:creationId xmlns:a16="http://schemas.microsoft.com/office/drawing/2014/main" id="{1C1B0033-227A-4791-B6E1-56C6FD753D4E}"/>
              </a:ext>
            </a:extLst>
          </p:cNvPr>
          <p:cNvSpPr txBox="1"/>
          <p:nvPr/>
        </p:nvSpPr>
        <p:spPr>
          <a:xfrm>
            <a:off x="0" y="1115295"/>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Configure IoT Hub Settings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6" name="Rectangle 25">
            <a:extLst>
              <a:ext uri="{FF2B5EF4-FFF2-40B4-BE49-F238E27FC236}">
                <a16:creationId xmlns:a16="http://schemas.microsoft.com/office/drawing/2014/main" id="{5979FF87-D6EC-4F08-B31B-6BCD5658BB24}"/>
              </a:ext>
            </a:extLst>
          </p:cNvPr>
          <p:cNvSpPr/>
          <p:nvPr/>
        </p:nvSpPr>
        <p:spPr bwMode="auto">
          <a:xfrm>
            <a:off x="6269954" y="2615970"/>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DB1F6FFA-E18E-4BB9-8D58-5AC052BBFDA3}"/>
              </a:ext>
            </a:extLst>
          </p:cNvPr>
          <p:cNvSpPr/>
          <p:nvPr/>
        </p:nvSpPr>
        <p:spPr bwMode="auto">
          <a:xfrm>
            <a:off x="2207406" y="4727799"/>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43A9C136-5280-4E2C-9C67-4E1B2CAB8051}"/>
              </a:ext>
            </a:extLst>
          </p:cNvPr>
          <p:cNvSpPr/>
          <p:nvPr/>
        </p:nvSpPr>
        <p:spPr bwMode="auto">
          <a:xfrm>
            <a:off x="2216115" y="3420291"/>
            <a:ext cx="3570297" cy="8219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DF145E0-7689-445C-AEDB-377057119F31}"/>
              </a:ext>
            </a:extLst>
          </p:cNvPr>
          <p:cNvSpPr/>
          <p:nvPr/>
        </p:nvSpPr>
        <p:spPr bwMode="auto">
          <a:xfrm>
            <a:off x="6269954" y="5937775"/>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1228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animBg="1"/>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751009" y="2887111"/>
            <a:ext cx="27186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Add a new</a:t>
            </a:r>
            <a:endParaRPr lang="en-US" sz="2400"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751009" y="3259918"/>
            <a:ext cx="3435980" cy="899665"/>
          </a:xfrm>
        </p:spPr>
        <p:txBody>
          <a:bodyPr/>
          <a:lstStyle/>
          <a:p>
            <a:r>
              <a:rPr lang="en-US" sz="5400" dirty="0"/>
              <a:t>IoT Device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圖片 10">
            <a:extLst>
              <a:ext uri="{FF2B5EF4-FFF2-40B4-BE49-F238E27FC236}">
                <a16:creationId xmlns:a16="http://schemas.microsoft.com/office/drawing/2014/main" id="{8C95C616-BAD3-4D50-B651-547183F401EB}"/>
              </a:ext>
            </a:extLst>
          </p:cNvPr>
          <p:cNvPicPr>
            <a:picLocks noChangeAspect="1"/>
          </p:cNvPicPr>
          <p:nvPr/>
        </p:nvPicPr>
        <p:blipFill rotWithShape="1">
          <a:blip r:embed="rId5"/>
          <a:srcRect t="1917" r="85730" b="28026"/>
          <a:stretch/>
        </p:blipFill>
        <p:spPr>
          <a:xfrm>
            <a:off x="4866949" y="438276"/>
            <a:ext cx="2331411" cy="6090262"/>
          </a:xfrm>
          <a:prstGeom prst="rect">
            <a:avLst/>
          </a:prstGeom>
          <a:ln>
            <a:noFill/>
          </a:ln>
          <a:effectLst>
            <a:outerShdw blurRad="393700" dist="25400" algn="tl" rotWithShape="0">
              <a:srgbClr val="333333">
                <a:alpha val="75000"/>
              </a:srgbClr>
            </a:outerShdw>
          </a:effectLst>
        </p:spPr>
      </p:pic>
      <p:pic>
        <p:nvPicPr>
          <p:cNvPr id="11" name="圖片 10">
            <a:extLst>
              <a:ext uri="{FF2B5EF4-FFF2-40B4-BE49-F238E27FC236}">
                <a16:creationId xmlns:a16="http://schemas.microsoft.com/office/drawing/2014/main" id="{A2BEEDCF-BFAE-4A83-8914-81CA273E134F}"/>
              </a:ext>
            </a:extLst>
          </p:cNvPr>
          <p:cNvPicPr>
            <a:picLocks noChangeAspect="1"/>
          </p:cNvPicPr>
          <p:nvPr/>
        </p:nvPicPr>
        <p:blipFill rotWithShape="1">
          <a:blip r:embed="rId5"/>
          <a:srcRect l="79167" b="49161"/>
          <a:stretch/>
        </p:blipFill>
        <p:spPr>
          <a:xfrm>
            <a:off x="7632809" y="1100933"/>
            <a:ext cx="3669917" cy="4764948"/>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596DA905-D19F-445E-9C11-02CE02050274}"/>
              </a:ext>
            </a:extLst>
          </p:cNvPr>
          <p:cNvSpPr/>
          <p:nvPr/>
        </p:nvSpPr>
        <p:spPr bwMode="auto">
          <a:xfrm>
            <a:off x="5008359" y="6102415"/>
            <a:ext cx="1950708" cy="34618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495674F-E3E9-4109-AC13-8FFDF3ED854F}"/>
              </a:ext>
            </a:extLst>
          </p:cNvPr>
          <p:cNvSpPr/>
          <p:nvPr/>
        </p:nvSpPr>
        <p:spPr bwMode="auto">
          <a:xfrm>
            <a:off x="7756076" y="4973186"/>
            <a:ext cx="1769861" cy="5386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4932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SQL Database is a cloud database service built for application developers that lets you scale on-the-fly without downtime and efficiently deliver your applications.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Picture 9">
            <a:extLst>
              <a:ext uri="{FF2B5EF4-FFF2-40B4-BE49-F238E27FC236}">
                <a16:creationId xmlns:a16="http://schemas.microsoft.com/office/drawing/2014/main" id="{D307D16A-DF33-43D9-8929-1BAC83CCF2D6}"/>
              </a:ext>
            </a:extLst>
          </p:cNvPr>
          <p:cNvPicPr>
            <a:picLocks noChangeAspect="1"/>
          </p:cNvPicPr>
          <p:nvPr/>
        </p:nvPicPr>
        <p:blipFill rotWithShape="1">
          <a:blip r:embed="rId5"/>
          <a:srcRect b="5249"/>
          <a:stretch/>
        </p:blipFill>
        <p:spPr>
          <a:xfrm>
            <a:off x="3406680" y="1956009"/>
            <a:ext cx="5378068"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268347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Setting admin account &amp; Southeast Asia location</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SQL Server Account</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4" name="Picture 3">
            <a:extLst>
              <a:ext uri="{FF2B5EF4-FFF2-40B4-BE49-F238E27FC236}">
                <a16:creationId xmlns:a16="http://schemas.microsoft.com/office/drawing/2014/main" id="{EA86CD98-8468-4947-A01F-827F22995E66}"/>
              </a:ext>
            </a:extLst>
          </p:cNvPr>
          <p:cNvPicPr>
            <a:picLocks noChangeAspect="1"/>
          </p:cNvPicPr>
          <p:nvPr/>
        </p:nvPicPr>
        <p:blipFill>
          <a:blip r:embed="rId5"/>
          <a:stretch>
            <a:fillRect/>
          </a:stretch>
        </p:blipFill>
        <p:spPr>
          <a:xfrm>
            <a:off x="1318961" y="1856098"/>
            <a:ext cx="9962680" cy="4077704"/>
          </a:xfrm>
          <a:prstGeom prst="rect">
            <a:avLst/>
          </a:prstGeom>
          <a:ln>
            <a:noFill/>
          </a:ln>
          <a:effectLst>
            <a:outerShdw blurRad="393700" dist="25400" algn="tl" rotWithShape="0">
              <a:srgbClr val="333333">
                <a:alpha val="75000"/>
              </a:srgbClr>
            </a:outerShdw>
          </a:effectLst>
        </p:spPr>
      </p:pic>
      <p:sp>
        <p:nvSpPr>
          <p:cNvPr id="6" name="Rectangle 5">
            <a:extLst>
              <a:ext uri="{FF2B5EF4-FFF2-40B4-BE49-F238E27FC236}">
                <a16:creationId xmlns:a16="http://schemas.microsoft.com/office/drawing/2014/main" id="{0AD2E78E-40AC-4985-A8A0-38CC7E7BC551}"/>
              </a:ext>
            </a:extLst>
          </p:cNvPr>
          <p:cNvSpPr/>
          <p:nvPr/>
        </p:nvSpPr>
        <p:spPr bwMode="auto">
          <a:xfrm>
            <a:off x="1716518" y="3956904"/>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839E2A9-4080-4329-9ABC-8820D9264318}"/>
              </a:ext>
            </a:extLst>
          </p:cNvPr>
          <p:cNvSpPr/>
          <p:nvPr/>
        </p:nvSpPr>
        <p:spPr bwMode="auto">
          <a:xfrm>
            <a:off x="1716518" y="4935430"/>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8419F1A-9D5C-405D-BE7A-107BAD99D0AA}"/>
              </a:ext>
            </a:extLst>
          </p:cNvPr>
          <p:cNvSpPr/>
          <p:nvPr/>
        </p:nvSpPr>
        <p:spPr bwMode="auto">
          <a:xfrm>
            <a:off x="6663903" y="4387639"/>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SQL Database is a cloud database service built for application developers that lets you scale on-the-fly without downtime and efficiently deliver your applications.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SQL Database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Picture 8">
            <a:extLst>
              <a:ext uri="{FF2B5EF4-FFF2-40B4-BE49-F238E27FC236}">
                <a16:creationId xmlns:a16="http://schemas.microsoft.com/office/drawing/2014/main" id="{DB9854BA-8649-4B4B-A7F2-D93CC4006083}"/>
              </a:ext>
            </a:extLst>
          </p:cNvPr>
          <p:cNvPicPr>
            <a:picLocks noChangeAspect="1"/>
          </p:cNvPicPr>
          <p:nvPr/>
        </p:nvPicPr>
        <p:blipFill rotWithShape="1">
          <a:blip r:embed="rId5"/>
          <a:srcRect t="140" b="996"/>
          <a:stretch/>
        </p:blipFill>
        <p:spPr>
          <a:xfrm>
            <a:off x="3465095" y="2079025"/>
            <a:ext cx="5261238" cy="477897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2214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Setting server</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508919"/>
            <a:ext cx="11655840" cy="899665"/>
          </a:xfrm>
        </p:spPr>
        <p:txBody>
          <a:bodyPr/>
          <a:lstStyle/>
          <a:p>
            <a:pPr algn="ctr"/>
            <a:r>
              <a:rPr lang="en-US" dirty="0"/>
              <a:t>Create SQL Database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4" name="Picture 33">
            <a:extLst>
              <a:ext uri="{FF2B5EF4-FFF2-40B4-BE49-F238E27FC236}">
                <a16:creationId xmlns:a16="http://schemas.microsoft.com/office/drawing/2014/main" id="{DC58593B-15C1-49C2-9CAE-E61D14112220}"/>
              </a:ext>
            </a:extLst>
          </p:cNvPr>
          <p:cNvPicPr>
            <a:picLocks noChangeAspect="1"/>
          </p:cNvPicPr>
          <p:nvPr/>
        </p:nvPicPr>
        <p:blipFill>
          <a:blip r:embed="rId5"/>
          <a:stretch>
            <a:fillRect/>
          </a:stretch>
        </p:blipFill>
        <p:spPr>
          <a:xfrm>
            <a:off x="1098080" y="1823993"/>
            <a:ext cx="10404442" cy="4141654"/>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F3B226E1-B56F-4847-9F55-F434FEA73534}"/>
              </a:ext>
            </a:extLst>
          </p:cNvPr>
          <p:cNvSpPr/>
          <p:nvPr/>
        </p:nvSpPr>
        <p:spPr bwMode="auto">
          <a:xfrm>
            <a:off x="6644653" y="2870122"/>
            <a:ext cx="4449267" cy="109548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56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Picture 5">
            <a:extLst>
              <a:ext uri="{FF2B5EF4-FFF2-40B4-BE49-F238E27FC236}">
                <a16:creationId xmlns:a16="http://schemas.microsoft.com/office/drawing/2014/main" id="{D8730DDD-600A-4A43-840C-B811580E3812}"/>
              </a:ext>
            </a:extLst>
          </p:cNvPr>
          <p:cNvPicPr>
            <a:picLocks noChangeAspect="1"/>
          </p:cNvPicPr>
          <p:nvPr/>
        </p:nvPicPr>
        <p:blipFill rotWithShape="1">
          <a:blip r:embed="rId5"/>
          <a:srcRect r="20135" b="31630"/>
          <a:stretch/>
        </p:blipFill>
        <p:spPr>
          <a:xfrm>
            <a:off x="956309" y="1244583"/>
            <a:ext cx="10488130" cy="4916250"/>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76BCE841-C9D1-4589-A2A3-324884AB95A6}"/>
              </a:ext>
            </a:extLst>
          </p:cNvPr>
          <p:cNvSpPr/>
          <p:nvPr/>
        </p:nvSpPr>
        <p:spPr bwMode="auto">
          <a:xfrm>
            <a:off x="3846348" y="1722562"/>
            <a:ext cx="1062194" cy="43176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E51F9E5-FAC1-4F3A-A718-71E474041C02}"/>
              </a:ext>
            </a:extLst>
          </p:cNvPr>
          <p:cNvSpPr/>
          <p:nvPr/>
        </p:nvSpPr>
        <p:spPr bwMode="auto">
          <a:xfrm>
            <a:off x="1199115" y="4265616"/>
            <a:ext cx="2252020" cy="44247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664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F6874F-B79F-4183-9EF1-3D8CEDB5205C}"/>
              </a:ext>
            </a:extLst>
          </p:cNvPr>
          <p:cNvPicPr>
            <a:picLocks noChangeAspect="1"/>
          </p:cNvPicPr>
          <p:nvPr/>
        </p:nvPicPr>
        <p:blipFill rotWithShape="1">
          <a:blip r:embed="rId3"/>
          <a:srcRect r="20135" b="31630"/>
          <a:stretch/>
        </p:blipFill>
        <p:spPr>
          <a:xfrm>
            <a:off x="956309" y="1244583"/>
            <a:ext cx="10488130" cy="4916250"/>
          </a:xfrm>
          <a:prstGeom prst="rect">
            <a:avLst/>
          </a:prstGeom>
          <a:ln>
            <a:noFill/>
          </a:ln>
          <a:effectLst>
            <a:outerShdw blurRad="393700" dist="25400" algn="tl" rotWithShape="0">
              <a:srgbClr val="333333">
                <a:alpha val="75000"/>
              </a:srgbClr>
            </a:outerShdw>
          </a:effectLst>
        </p:spPr>
      </p:pic>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1" name="Picture 10">
            <a:extLst>
              <a:ext uri="{FF2B5EF4-FFF2-40B4-BE49-F238E27FC236}">
                <a16:creationId xmlns:a16="http://schemas.microsoft.com/office/drawing/2014/main" id="{26B09C4A-0FCA-475D-9D1D-1CBABCF0263C}"/>
              </a:ext>
            </a:extLst>
          </p:cNvPr>
          <p:cNvPicPr>
            <a:picLocks noChangeAspect="1"/>
          </p:cNvPicPr>
          <p:nvPr/>
        </p:nvPicPr>
        <p:blipFill rotWithShape="1">
          <a:blip r:embed="rId6"/>
          <a:srcRect l="2962" t="11250" r="22697" b="5207"/>
          <a:stretch/>
        </p:blipFill>
        <p:spPr>
          <a:xfrm>
            <a:off x="3396708" y="1696475"/>
            <a:ext cx="5918576" cy="3696018"/>
          </a:xfrm>
          <a:prstGeom prst="rect">
            <a:avLst/>
          </a:prstGeom>
          <a:ln>
            <a:noFill/>
          </a:ln>
          <a:effectLst>
            <a:outerShdw blurRad="393700" dist="25400" algn="tl" rotWithShape="0">
              <a:srgbClr val="333333">
                <a:alpha val="75000"/>
              </a:srgbClr>
            </a:outerShdw>
          </a:effectLst>
        </p:spPr>
      </p:pic>
      <p:sp>
        <p:nvSpPr>
          <p:cNvPr id="15" name="Rectangle 14">
            <a:extLst>
              <a:ext uri="{FF2B5EF4-FFF2-40B4-BE49-F238E27FC236}">
                <a16:creationId xmlns:a16="http://schemas.microsoft.com/office/drawing/2014/main" id="{97EF8E94-0BF0-469A-8100-86E7B70CD2E4}"/>
              </a:ext>
            </a:extLst>
          </p:cNvPr>
          <p:cNvSpPr/>
          <p:nvPr/>
        </p:nvSpPr>
        <p:spPr bwMode="auto">
          <a:xfrm>
            <a:off x="3464082" y="4042250"/>
            <a:ext cx="5756919" cy="61637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066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Using the code which in the </a:t>
            </a:r>
            <a:r>
              <a:rPr lang="en-US"/>
              <a:t>following link</a:t>
            </a:r>
            <a:endParaRPr lang="en-US" dirty="0"/>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74649"/>
            <a:ext cx="11655840" cy="899665"/>
          </a:xfrm>
        </p:spPr>
        <p:txBody>
          <a:bodyPr/>
          <a:lstStyle/>
          <a:p>
            <a:pPr algn="ctr"/>
            <a:r>
              <a:rPr lang="en-US" dirty="0"/>
              <a:t>Paste SQL Code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2" name="Picture 11">
            <a:extLst>
              <a:ext uri="{FF2B5EF4-FFF2-40B4-BE49-F238E27FC236}">
                <a16:creationId xmlns:a16="http://schemas.microsoft.com/office/drawing/2014/main" id="{D8F82368-AA2D-48C9-B965-5384720735E8}"/>
              </a:ext>
            </a:extLst>
          </p:cNvPr>
          <p:cNvPicPr>
            <a:picLocks noChangeAspect="1"/>
          </p:cNvPicPr>
          <p:nvPr/>
        </p:nvPicPr>
        <p:blipFill rotWithShape="1">
          <a:blip r:embed="rId5"/>
          <a:srcRect t="659" r="38881" b="49150"/>
          <a:stretch/>
        </p:blipFill>
        <p:spPr>
          <a:xfrm>
            <a:off x="2370148" y="2907166"/>
            <a:ext cx="7451706" cy="3439739"/>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3E51F9E5-FAC1-4F3A-A718-71E474041C02}"/>
              </a:ext>
            </a:extLst>
          </p:cNvPr>
          <p:cNvSpPr/>
          <p:nvPr/>
        </p:nvSpPr>
        <p:spPr bwMode="auto">
          <a:xfrm>
            <a:off x="5810367" y="4081221"/>
            <a:ext cx="4011487" cy="215043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0D3EB85-43C2-4EBB-BFBA-F3D7BD0D6C69}"/>
              </a:ext>
            </a:extLst>
          </p:cNvPr>
          <p:cNvSpPr/>
          <p:nvPr/>
        </p:nvSpPr>
        <p:spPr>
          <a:xfrm>
            <a:off x="2984207" y="1829406"/>
            <a:ext cx="5652317" cy="584775"/>
          </a:xfrm>
          <a:prstGeom prst="rect">
            <a:avLst/>
          </a:prstGeom>
        </p:spPr>
        <p:txBody>
          <a:bodyPr wrap="none">
            <a:spAutoFit/>
          </a:bodyPr>
          <a:lstStyle/>
          <a:p>
            <a:r>
              <a:rPr lang="en-US" sz="3200" dirty="0">
                <a:latin typeface="Microsoft JhengHei UI Light" panose="020B0304030504040204" pitchFamily="34" charset="-120"/>
                <a:ea typeface="Microsoft JhengHei UI Light" panose="020B0304030504040204" pitchFamily="34" charset="-120"/>
              </a:rPr>
              <a:t>https://aka.ms/IntelKiosk_SQL</a:t>
            </a:r>
          </a:p>
        </p:txBody>
      </p:sp>
    </p:spTree>
    <p:extLst>
      <p:ext uri="{BB962C8B-B14F-4D97-AF65-F5344CB8AC3E}">
        <p14:creationId xmlns:p14="http://schemas.microsoft.com/office/powerpoint/2010/main" val="26801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540238"/>
            <a:ext cx="11655840" cy="899665"/>
          </a:xfrm>
        </p:spPr>
        <p:txBody>
          <a:bodyPr/>
          <a:lstStyle/>
          <a:p>
            <a:pPr algn="ctr"/>
            <a:r>
              <a:rPr lang="en-US" dirty="0"/>
              <a:t>Reload &amp; Check </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1" name="Picture 10">
            <a:extLst>
              <a:ext uri="{FF2B5EF4-FFF2-40B4-BE49-F238E27FC236}">
                <a16:creationId xmlns:a16="http://schemas.microsoft.com/office/drawing/2014/main" id="{754EC61F-6000-4548-8C2C-849E6EDE9349}"/>
              </a:ext>
            </a:extLst>
          </p:cNvPr>
          <p:cNvPicPr>
            <a:picLocks noChangeAspect="1"/>
          </p:cNvPicPr>
          <p:nvPr/>
        </p:nvPicPr>
        <p:blipFill rotWithShape="1">
          <a:blip r:embed="rId5"/>
          <a:srcRect l="-79" t="249" r="41085" b="34879"/>
          <a:stretch/>
        </p:blipFill>
        <p:spPr>
          <a:xfrm>
            <a:off x="2370147" y="1628808"/>
            <a:ext cx="7451705" cy="4477416"/>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3E51F9E5-FAC1-4F3A-A718-71E474041C02}"/>
              </a:ext>
            </a:extLst>
          </p:cNvPr>
          <p:cNvSpPr/>
          <p:nvPr/>
        </p:nvSpPr>
        <p:spPr bwMode="auto">
          <a:xfrm>
            <a:off x="4935801" y="2175388"/>
            <a:ext cx="572897" cy="494319"/>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234D716-DDAB-4A57-AA48-201E6172135B}"/>
              </a:ext>
            </a:extLst>
          </p:cNvPr>
          <p:cNvSpPr/>
          <p:nvPr/>
        </p:nvSpPr>
        <p:spPr bwMode="auto">
          <a:xfrm>
            <a:off x="2643261" y="4083848"/>
            <a:ext cx="2447353" cy="20769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485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dirty="0"/>
              <a:t>Integration</a:t>
            </a:r>
          </a:p>
        </p:txBody>
      </p:sp>
      <p:cxnSp>
        <p:nvCxnSpPr>
          <p:cNvPr id="38" name="Straight Connector 37">
            <a:extLst>
              <a:ext uri="{FF2B5EF4-FFF2-40B4-BE49-F238E27FC236}">
                <a16:creationId xmlns:a16="http://schemas.microsoft.com/office/drawing/2014/main" id="{A7C17FB6-7025-464F-A6F4-5C1157A568B2}"/>
              </a:ext>
            </a:extLst>
          </p:cNvPr>
          <p:cNvCxnSpPr>
            <a:cxnSpLocks/>
          </p:cNvCxnSpPr>
          <p:nvPr/>
        </p:nvCxnSpPr>
        <p:spPr>
          <a:xfrm>
            <a:off x="2425593" y="1397080"/>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itle 7">
            <a:extLst>
              <a:ext uri="{FF2B5EF4-FFF2-40B4-BE49-F238E27FC236}">
                <a16:creationId xmlns:a16="http://schemas.microsoft.com/office/drawing/2014/main" id="{039296EF-AD31-4007-894F-9B459D712FE5}"/>
              </a:ext>
            </a:extLst>
          </p:cNvPr>
          <p:cNvSpPr txBox="1">
            <a:spLocks/>
          </p:cNvSpPr>
          <p:nvPr/>
        </p:nvSpPr>
        <p:spPr>
          <a:xfrm>
            <a:off x="2424122" y="1425372"/>
            <a:ext cx="7300652" cy="1157960"/>
          </a:xfrm>
          <a:prstGeom prst="rect">
            <a:avLst/>
          </a:prstGeom>
        </p:spPr>
        <p:txBody>
          <a:bodyPr vert="horz" lIns="183581" tIns="36716" rIns="73432"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749002" fontAlgn="base">
              <a:spcAft>
                <a:spcPct val="0"/>
              </a:spcAft>
              <a:defRPr/>
            </a:pPr>
            <a:r>
              <a:rPr lang="en-US" sz="1961" spc="3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Cognitive Service</a:t>
            </a:r>
          </a:p>
          <a:p>
            <a:pPr defTabSz="749002" fontAlgn="base">
              <a:spcAft>
                <a:spcPct val="0"/>
              </a:spcAft>
              <a:defRPr/>
            </a:pPr>
            <a:r>
              <a:rPr lang="en-US" sz="1961" spc="3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business intelligence</a:t>
            </a:r>
          </a:p>
        </p:txBody>
      </p:sp>
      <p:pic>
        <p:nvPicPr>
          <p:cNvPr id="47" name="Picture 46">
            <a:extLst>
              <a:ext uri="{FF2B5EF4-FFF2-40B4-BE49-F238E27FC236}">
                <a16:creationId xmlns:a16="http://schemas.microsoft.com/office/drawing/2014/main" id="{DA37B7DB-294C-4069-A0E5-5EDD5A240CBE}"/>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54B59F88-2556-4FD8-85FE-9B56C277EF10}"/>
                  </a:ext>
                </a:extLst>
              </p:cNvPr>
              <p:cNvGraphicFramePr>
                <a:graphicFrameLocks noChangeAspect="1"/>
              </p:cNvGraphicFramePr>
              <p:nvPr>
                <p:extLst>
                  <p:ext uri="{D42A27DB-BD31-4B8C-83A1-F6EECF244321}">
                    <p14:modId xmlns:p14="http://schemas.microsoft.com/office/powerpoint/2010/main" val="3177120450"/>
                  </p:ext>
                </p:extLst>
              </p:nvPr>
            </p:nvGraphicFramePr>
            <p:xfrm>
              <a:off x="152401" y="3184633"/>
              <a:ext cx="3893288" cy="2189975"/>
            </p:xfrm>
            <a:graphic>
              <a:graphicData uri="http://schemas.microsoft.com/office/powerpoint/2016/sectionzoom">
                <psez:sectionZm>
                  <psez:sectionZmObj sectionId="{298B3192-3F17-4F99-85EA-0DF085F6A95A}">
                    <psez:zmPr id="{FCAFCF5C-12DE-4A16-99A2-BB8304181749}" transitionDur="1000">
                      <p166:blipFill xmlns:p166="http://schemas.microsoft.com/office/powerpoint/2016/6/main">
                        <a:blip r:embed="rId5"/>
                        <a:stretch>
                          <a:fillRect/>
                        </a:stretch>
                      </p166:blipFill>
                      <p166:spPr xmlns:p166="http://schemas.microsoft.com/office/powerpoint/2016/6/main">
                        <a:xfrm>
                          <a:off x="0" y="0"/>
                          <a:ext cx="3893288" cy="2189975"/>
                        </a:xfrm>
                        <a:prstGeom prst="rect">
                          <a:avLst/>
                        </a:prstGeom>
                        <a:ln w="3175">
                          <a:solidFill>
                            <a:prstClr val="ltGray"/>
                          </a:solidFill>
                        </a:ln>
                      </p166:spPr>
                    </psez:zmPr>
                  </psez:sectionZmObj>
                </psez:sectionZm>
              </a:graphicData>
            </a:graphic>
          </p:graphicFrame>
        </mc:Choice>
        <mc:Fallback xmlns="">
          <p:pic>
            <p:nvPicPr>
              <p:cNvPr id="3" name="Section Zoom 2">
                <a:hlinkClick r:id="rId6" action="ppaction://hlinksldjump"/>
                <a:extLst>
                  <a:ext uri="{FF2B5EF4-FFF2-40B4-BE49-F238E27FC236}">
                    <a16:creationId xmlns:a16="http://schemas.microsoft.com/office/drawing/2014/main" id="{54B59F88-2556-4FD8-85FE-9B56C277EF10}"/>
                  </a:ext>
                </a:extLst>
              </p:cNvPr>
              <p:cNvPicPr>
                <a:picLocks noGrp="1" noRot="1" noChangeAspect="1" noMove="1" noResize="1" noEditPoints="1" noAdjustHandles="1" noChangeArrowheads="1" noChangeShapeType="1"/>
              </p:cNvPicPr>
              <p:nvPr/>
            </p:nvPicPr>
            <p:blipFill>
              <a:blip r:embed="rId7"/>
              <a:stretch>
                <a:fillRect/>
              </a:stretch>
            </p:blipFill>
            <p:spPr>
              <a:xfrm>
                <a:off x="152401" y="3184633"/>
                <a:ext cx="3893288" cy="218997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71292D90-25A9-4DD7-81B6-449E15C960CC}"/>
                  </a:ext>
                </a:extLst>
              </p:cNvPr>
              <p:cNvGraphicFramePr>
                <a:graphicFrameLocks noChangeAspect="1"/>
              </p:cNvGraphicFramePr>
              <p:nvPr>
                <p:extLst>
                  <p:ext uri="{D42A27DB-BD31-4B8C-83A1-F6EECF244321}">
                    <p14:modId xmlns:p14="http://schemas.microsoft.com/office/powerpoint/2010/main" val="2430286824"/>
                  </p:ext>
                </p:extLst>
              </p:nvPr>
            </p:nvGraphicFramePr>
            <p:xfrm>
              <a:off x="4160210" y="3184633"/>
              <a:ext cx="3893288" cy="2189975"/>
            </p:xfrm>
            <a:graphic>
              <a:graphicData uri="http://schemas.microsoft.com/office/powerpoint/2016/sectionzoom">
                <psez:sectionZm>
                  <psez:sectionZmObj sectionId="{D54F54B8-41E5-4E46-860A-75FF21DCA42D}">
                    <psez:zmPr id="{797CA950-F8E4-4664-9572-9F0642EBB244}" transitionDur="1000">
                      <p166:blipFill xmlns:p166="http://schemas.microsoft.com/office/powerpoint/2016/6/main">
                        <a:blip r:embed="rId8"/>
                        <a:stretch>
                          <a:fillRect/>
                        </a:stretch>
                      </p166:blipFill>
                      <p166:spPr xmlns:p166="http://schemas.microsoft.com/office/powerpoint/2016/6/main">
                        <a:xfrm>
                          <a:off x="0" y="0"/>
                          <a:ext cx="3893288" cy="2189975"/>
                        </a:xfrm>
                        <a:prstGeom prst="rect">
                          <a:avLst/>
                        </a:prstGeom>
                        <a:ln w="3175">
                          <a:solidFill>
                            <a:prstClr val="ltGray"/>
                          </a:solidFill>
                        </a:ln>
                      </p166:spPr>
                    </psez:zmPr>
                  </psez:sectionZmObj>
                </psez:sectionZm>
              </a:graphicData>
            </a:graphic>
          </p:graphicFrame>
        </mc:Choice>
        <mc:Fallback xmlns="">
          <p:pic>
            <p:nvPicPr>
              <p:cNvPr id="6" name="Section Zoom 5">
                <a:hlinkClick r:id="rId9" action="ppaction://hlinksldjump"/>
                <a:extLst>
                  <a:ext uri="{FF2B5EF4-FFF2-40B4-BE49-F238E27FC236}">
                    <a16:creationId xmlns:a16="http://schemas.microsoft.com/office/drawing/2014/main" id="{71292D90-25A9-4DD7-81B6-449E15C960CC}"/>
                  </a:ext>
                </a:extLst>
              </p:cNvPr>
              <p:cNvPicPr>
                <a:picLocks noGrp="1" noRot="1" noChangeAspect="1" noMove="1" noResize="1" noEditPoints="1" noAdjustHandles="1" noChangeArrowheads="1" noChangeShapeType="1"/>
              </p:cNvPicPr>
              <p:nvPr/>
            </p:nvPicPr>
            <p:blipFill>
              <a:blip r:embed="rId10"/>
              <a:stretch>
                <a:fillRect/>
              </a:stretch>
            </p:blipFill>
            <p:spPr>
              <a:xfrm>
                <a:off x="4160210" y="3184633"/>
                <a:ext cx="3893288" cy="218997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C38ABD1E-624C-455B-B6ED-D872098E1359}"/>
                  </a:ext>
                </a:extLst>
              </p:cNvPr>
              <p:cNvGraphicFramePr>
                <a:graphicFrameLocks noChangeAspect="1"/>
              </p:cNvGraphicFramePr>
              <p:nvPr>
                <p:extLst>
                  <p:ext uri="{D42A27DB-BD31-4B8C-83A1-F6EECF244321}">
                    <p14:modId xmlns:p14="http://schemas.microsoft.com/office/powerpoint/2010/main" val="1928658075"/>
                  </p:ext>
                </p:extLst>
              </p:nvPr>
            </p:nvGraphicFramePr>
            <p:xfrm>
              <a:off x="8168019" y="3184633"/>
              <a:ext cx="3893288" cy="2189975"/>
            </p:xfrm>
            <a:graphic>
              <a:graphicData uri="http://schemas.microsoft.com/office/powerpoint/2016/sectionzoom">
                <psez:sectionZm>
                  <psez:sectionZmObj sectionId="{51B5C4CF-433F-4355-9E5A-29A65F26FA77}">
                    <psez:zmPr id="{5315EDBE-BEA6-4297-9B7C-8233175EE582}" transitionDur="1000">
                      <p166:blipFill xmlns:p166="http://schemas.microsoft.com/office/powerpoint/2016/6/main">
                        <a:blip r:embed="rId11"/>
                        <a:stretch>
                          <a:fillRect/>
                        </a:stretch>
                      </p166:blipFill>
                      <p166:spPr xmlns:p166="http://schemas.microsoft.com/office/powerpoint/2016/6/main">
                        <a:xfrm>
                          <a:off x="0" y="0"/>
                          <a:ext cx="3893288" cy="2189975"/>
                        </a:xfrm>
                        <a:prstGeom prst="rect">
                          <a:avLst/>
                        </a:prstGeom>
                        <a:ln w="3175">
                          <a:solidFill>
                            <a:prstClr val="ltGray"/>
                          </a:solidFill>
                        </a:ln>
                      </p166:spPr>
                    </psez:zmPr>
                  </psez:sectionZmObj>
                </psez:sectionZm>
              </a:graphicData>
            </a:graphic>
          </p:graphicFrame>
        </mc:Choice>
        <mc:Fallback xmlns="">
          <p:pic>
            <p:nvPicPr>
              <p:cNvPr id="8" name="Section Zoom 7">
                <a:hlinkClick r:id="rId12" action="ppaction://hlinksldjump"/>
                <a:extLst>
                  <a:ext uri="{FF2B5EF4-FFF2-40B4-BE49-F238E27FC236}">
                    <a16:creationId xmlns:a16="http://schemas.microsoft.com/office/drawing/2014/main" id="{C38ABD1E-624C-455B-B6ED-D872098E1359}"/>
                  </a:ext>
                </a:extLst>
              </p:cNvPr>
              <p:cNvPicPr>
                <a:picLocks noGrp="1" noRot="1" noChangeAspect="1" noMove="1" noResize="1" noEditPoints="1" noAdjustHandles="1" noChangeArrowheads="1" noChangeShapeType="1"/>
              </p:cNvPicPr>
              <p:nvPr/>
            </p:nvPicPr>
            <p:blipFill>
              <a:blip r:embed="rId13"/>
              <a:stretch>
                <a:fillRect/>
              </a:stretch>
            </p:blipFill>
            <p:spPr>
              <a:xfrm>
                <a:off x="8168019" y="3184633"/>
                <a:ext cx="3893288" cy="2189975"/>
              </a:xfrm>
              <a:prstGeom prst="rect">
                <a:avLst/>
              </a:prstGeom>
              <a:ln w="3175">
                <a:solidFill>
                  <a:prstClr val="ltGray"/>
                </a:solidFill>
              </a:ln>
            </p:spPr>
          </p:pic>
        </mc:Fallback>
      </mc:AlternateContent>
    </p:spTree>
    <p:extLst>
      <p:ext uri="{BB962C8B-B14F-4D97-AF65-F5344CB8AC3E}">
        <p14:creationId xmlns:p14="http://schemas.microsoft.com/office/powerpoint/2010/main" val="31467805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866901" y="1056344"/>
            <a:ext cx="8458200"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TW"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rPr>
              <a:t>Azure Stream Analytics is a fully managed, cost effective real-time event processing engine that helps to unlock deep insights from data</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Stream Analytics Job</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7A9A1DE9-0471-45A8-B52C-0DEED4ABCF69}"/>
              </a:ext>
            </a:extLst>
          </p:cNvPr>
          <p:cNvPicPr>
            <a:picLocks noChangeAspect="1"/>
          </p:cNvPicPr>
          <p:nvPr/>
        </p:nvPicPr>
        <p:blipFill rotWithShape="1">
          <a:blip r:embed="rId5"/>
          <a:srcRect b="5021"/>
          <a:stretch/>
        </p:blipFill>
        <p:spPr>
          <a:xfrm>
            <a:off x="3086303" y="1956009"/>
            <a:ext cx="6019394"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13837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1" name="圖片 3">
            <a:extLst>
              <a:ext uri="{FF2B5EF4-FFF2-40B4-BE49-F238E27FC236}">
                <a16:creationId xmlns:a16="http://schemas.microsoft.com/office/drawing/2014/main" id="{E10B32A9-0C8D-466E-A297-4F6B98C783D4}"/>
              </a:ext>
            </a:extLst>
          </p:cNvPr>
          <p:cNvPicPr>
            <a:picLocks noChangeAspect="1"/>
          </p:cNvPicPr>
          <p:nvPr/>
        </p:nvPicPr>
        <p:blipFill rotWithShape="1">
          <a:blip r:embed="rId3"/>
          <a:srcRect b="54600"/>
          <a:stretch/>
        </p:blipFill>
        <p:spPr>
          <a:xfrm>
            <a:off x="4225173" y="1189176"/>
            <a:ext cx="4151812" cy="5353139"/>
          </a:xfrm>
          <a:prstGeom prst="rect">
            <a:avLst/>
          </a:prstGeom>
          <a:ln>
            <a:noFill/>
          </a:ln>
          <a:effectLst>
            <a:outerShdw blurRad="393700" dist="25400" algn="tl" rotWithShape="0">
              <a:srgbClr val="333333">
                <a:alpha val="75000"/>
              </a:srgbClr>
            </a:outerShdw>
          </a:effectLst>
        </p:spPr>
      </p:pic>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Configure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487E55D5-EE2E-483C-A544-174ACDA725EB}"/>
              </a:ext>
            </a:extLst>
          </p:cNvPr>
          <p:cNvSpPr/>
          <p:nvPr/>
        </p:nvSpPr>
        <p:spPr bwMode="auto">
          <a:xfrm>
            <a:off x="4392387" y="4796001"/>
            <a:ext cx="3721711" cy="66810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378069" y="5603381"/>
            <a:ext cx="1878287" cy="66810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4784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Inputs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37959DC6-38EE-46E0-9F41-DC41A73BE4B6}"/>
              </a:ext>
            </a:extLst>
          </p:cNvPr>
          <p:cNvGrpSpPr/>
          <p:nvPr/>
        </p:nvGrpSpPr>
        <p:grpSpPr>
          <a:xfrm>
            <a:off x="1743074" y="1189176"/>
            <a:ext cx="8705851" cy="5372101"/>
            <a:chOff x="1743074" y="1189176"/>
            <a:chExt cx="8705851" cy="5372101"/>
          </a:xfrm>
        </p:grpSpPr>
        <p:pic>
          <p:nvPicPr>
            <p:cNvPr id="3" name="圖片 3">
              <a:extLst>
                <a:ext uri="{FF2B5EF4-FFF2-40B4-BE49-F238E27FC236}">
                  <a16:creationId xmlns:a16="http://schemas.microsoft.com/office/drawing/2014/main" id="{BEC5CC68-1920-4FEE-8EBC-E4AB715008F8}"/>
                </a:ext>
              </a:extLst>
            </p:cNvPr>
            <p:cNvPicPr>
              <a:picLocks noChangeAspect="1"/>
            </p:cNvPicPr>
            <p:nvPr/>
          </p:nvPicPr>
          <p:blipFill>
            <a:blip r:embed="rId5"/>
            <a:stretch>
              <a:fillRect/>
            </a:stretch>
          </p:blipFill>
          <p:spPr>
            <a:xfrm>
              <a:off x="1743075" y="1189177"/>
              <a:ext cx="8705850" cy="5372100"/>
            </a:xfrm>
            <a:prstGeom prst="rect">
              <a:avLst/>
            </a:prstGeom>
            <a:ln>
              <a:noFill/>
            </a:ln>
            <a:effectLst>
              <a:outerShdw blurRad="393700" dist="25400" algn="tl" rotWithShape="0">
                <a:srgbClr val="333333">
                  <a:alpha val="75000"/>
                </a:srgbClr>
              </a:outerShdw>
            </a:effectLst>
          </p:spPr>
        </p:pic>
        <p:grpSp>
          <p:nvGrpSpPr>
            <p:cNvPr id="4" name="Group 6">
              <a:extLst>
                <a:ext uri="{FF2B5EF4-FFF2-40B4-BE49-F238E27FC236}">
                  <a16:creationId xmlns:a16="http://schemas.microsoft.com/office/drawing/2014/main" id="{1AF05152-3D83-458B-9CB2-2F720FA8F61D}"/>
                </a:ext>
              </a:extLst>
            </p:cNvPr>
            <p:cNvGrpSpPr/>
            <p:nvPr/>
          </p:nvGrpSpPr>
          <p:grpSpPr>
            <a:xfrm>
              <a:off x="1743074" y="1189176"/>
              <a:ext cx="8705850" cy="5372100"/>
              <a:chOff x="1743074" y="1485899"/>
              <a:chExt cx="8705850" cy="5372100"/>
            </a:xfrm>
          </p:grpSpPr>
          <p:sp>
            <p:nvSpPr>
              <p:cNvPr id="6" name="Rectangle 8">
                <a:extLst>
                  <a:ext uri="{FF2B5EF4-FFF2-40B4-BE49-F238E27FC236}">
                    <a16:creationId xmlns:a16="http://schemas.microsoft.com/office/drawing/2014/main" id="{84EE1900-8E0F-4D1E-AC6D-D916557F4472}"/>
                  </a:ext>
                </a:extLst>
              </p:cNvPr>
              <p:cNvSpPr/>
              <p:nvPr/>
            </p:nvSpPr>
            <p:spPr bwMode="auto">
              <a:xfrm>
                <a:off x="4403268"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3">
                <a:extLst>
                  <a:ext uri="{FF2B5EF4-FFF2-40B4-BE49-F238E27FC236}">
                    <a16:creationId xmlns:a16="http://schemas.microsoft.com/office/drawing/2014/main" id="{CB69B2EC-798D-46BE-9D6E-4C25280E4BCA}"/>
                  </a:ext>
                </a:extLst>
              </p:cNvPr>
              <p:cNvSpPr/>
              <p:nvPr/>
            </p:nvSpPr>
            <p:spPr bwMode="auto">
              <a:xfrm>
                <a:off x="1743074" y="1485899"/>
                <a:ext cx="8705850" cy="5372100"/>
              </a:xfrm>
              <a:custGeom>
                <a:avLst/>
                <a:gdLst>
                  <a:gd name="connsiteX0" fmla="*/ 2609392 w 8705850"/>
                  <a:gd name="connsiteY0" fmla="*/ 3521648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597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428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5850" h="5372100">
                    <a:moveTo>
                      <a:pt x="2613625" y="3555515"/>
                    </a:moveTo>
                    <a:cubicBezTo>
                      <a:pt x="2613272" y="4144110"/>
                      <a:pt x="2616095" y="4732704"/>
                      <a:pt x="2615742" y="5321299"/>
                    </a:cubicBezTo>
                    <a:lnTo>
                      <a:pt x="4403405" y="5321299"/>
                    </a:lnTo>
                    <a:cubicBezTo>
                      <a:pt x="4402699" y="4732704"/>
                      <a:pt x="4401994" y="4144110"/>
                      <a:pt x="4401288" y="3555515"/>
                    </a:cubicBezTo>
                    <a:lnTo>
                      <a:pt x="2613625" y="3555515"/>
                    </a:lnTo>
                    <a:close/>
                    <a:moveTo>
                      <a:pt x="0" y="0"/>
                    </a:moveTo>
                    <a:lnTo>
                      <a:pt x="8705850" y="0"/>
                    </a:lnTo>
                    <a:lnTo>
                      <a:pt x="8705850" y="5372100"/>
                    </a:lnTo>
                    <a:lnTo>
                      <a:pt x="0" y="5372100"/>
                    </a:lnTo>
                    <a:lnTo>
                      <a:pt x="0" y="0"/>
                    </a:lnTo>
                    <a:close/>
                  </a:path>
                </a:pathLst>
              </a:custGeom>
              <a:solidFill>
                <a:srgbClr val="353535">
                  <a:alpha val="34902"/>
                </a:srgb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999746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38887"/>
            <a:ext cx="11655840" cy="899665"/>
          </a:xfrm>
        </p:spPr>
        <p:txBody>
          <a:bodyPr/>
          <a:lstStyle/>
          <a:p>
            <a:pPr algn="ctr"/>
            <a:r>
              <a:rPr lang="en-US" dirty="0"/>
              <a:t>Add a new input from IoT Hub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圖片 3">
            <a:extLst>
              <a:ext uri="{FF2B5EF4-FFF2-40B4-BE49-F238E27FC236}">
                <a16:creationId xmlns:a16="http://schemas.microsoft.com/office/drawing/2014/main" id="{2BA0CE9F-3C10-403B-9DA4-13B4C3B1F1E4}"/>
              </a:ext>
            </a:extLst>
          </p:cNvPr>
          <p:cNvPicPr>
            <a:picLocks noChangeAspect="1"/>
          </p:cNvPicPr>
          <p:nvPr/>
        </p:nvPicPr>
        <p:blipFill rotWithShape="1">
          <a:blip r:embed="rId5"/>
          <a:srcRect b="66925"/>
          <a:stretch/>
        </p:blipFill>
        <p:spPr>
          <a:xfrm>
            <a:off x="309705" y="1945896"/>
            <a:ext cx="11572590" cy="3723384"/>
          </a:xfrm>
          <a:prstGeom prst="rect">
            <a:avLst/>
          </a:prstGeom>
          <a:ln>
            <a:noFill/>
          </a:ln>
          <a:effectLst>
            <a:outerShdw blurRad="393700" dist="25400" algn="tl" rotWithShape="0">
              <a:srgbClr val="333333">
                <a:alpha val="75000"/>
              </a:srgbClr>
            </a:outerShdw>
          </a:effectLst>
        </p:spPr>
      </p:pic>
      <p:sp>
        <p:nvSpPr>
          <p:cNvPr id="4" name="Freeform: Shape 20">
            <a:extLst>
              <a:ext uri="{FF2B5EF4-FFF2-40B4-BE49-F238E27FC236}">
                <a16:creationId xmlns:a16="http://schemas.microsoft.com/office/drawing/2014/main" id="{AF683E29-D649-42AA-AEEF-36D0AECF480D}"/>
              </a:ext>
            </a:extLst>
          </p:cNvPr>
          <p:cNvSpPr/>
          <p:nvPr/>
        </p:nvSpPr>
        <p:spPr bwMode="auto">
          <a:xfrm>
            <a:off x="309704" y="1945895"/>
            <a:ext cx="11572590" cy="3723384"/>
          </a:xfrm>
          <a:custGeom>
            <a:avLst/>
            <a:gdLst>
              <a:gd name="connsiteX0" fmla="*/ 0 w 11572590"/>
              <a:gd name="connsiteY0" fmla="*/ 0 h 3723384"/>
              <a:gd name="connsiteX1" fmla="*/ 11572590 w 11572590"/>
              <a:gd name="connsiteY1" fmla="*/ 0 h 3723384"/>
              <a:gd name="connsiteX2" fmla="*/ 11572590 w 11572590"/>
              <a:gd name="connsiteY2" fmla="*/ 3723384 h 3723384"/>
              <a:gd name="connsiteX3" fmla="*/ 0 w 11572590"/>
              <a:gd name="connsiteY3" fmla="*/ 3723384 h 3723384"/>
              <a:gd name="connsiteX4" fmla="*/ 0 w 11572590"/>
              <a:gd name="connsiteY4" fmla="*/ 1020824 h 3723384"/>
              <a:gd name="connsiteX5" fmla="*/ 929815 w 11572590"/>
              <a:gd name="connsiteY5" fmla="*/ 1020824 h 3723384"/>
              <a:gd name="connsiteX6" fmla="*/ 929815 w 11572590"/>
              <a:gd name="connsiteY6" fmla="*/ 548871 h 3723384"/>
              <a:gd name="connsiteX7" fmla="*/ 0 w 11572590"/>
              <a:gd name="connsiteY7" fmla="*/ 548871 h 372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2590" h="3723384">
                <a:moveTo>
                  <a:pt x="0" y="0"/>
                </a:moveTo>
                <a:lnTo>
                  <a:pt x="11572590" y="0"/>
                </a:lnTo>
                <a:lnTo>
                  <a:pt x="11572590" y="3723384"/>
                </a:lnTo>
                <a:lnTo>
                  <a:pt x="0" y="3723384"/>
                </a:lnTo>
                <a:lnTo>
                  <a:pt x="0" y="1020824"/>
                </a:lnTo>
                <a:lnTo>
                  <a:pt x="929815" y="1020824"/>
                </a:lnTo>
                <a:lnTo>
                  <a:pt x="929815" y="548871"/>
                </a:lnTo>
                <a:lnTo>
                  <a:pt x="0" y="548871"/>
                </a:lnTo>
                <a:close/>
              </a:path>
            </a:pathLst>
          </a:custGeom>
          <a:solidFill>
            <a:srgbClr val="353535">
              <a:alpha val="50000"/>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sp>
        <p:nvSpPr>
          <p:cNvPr id="6" name="Rectangle 18">
            <a:extLst>
              <a:ext uri="{FF2B5EF4-FFF2-40B4-BE49-F238E27FC236}">
                <a16:creationId xmlns:a16="http://schemas.microsoft.com/office/drawing/2014/main" id="{878C3A4B-5698-4849-8EB8-1977D7C2B22D}"/>
              </a:ext>
            </a:extLst>
          </p:cNvPr>
          <p:cNvSpPr/>
          <p:nvPr/>
        </p:nvSpPr>
        <p:spPr bwMode="auto">
          <a:xfrm>
            <a:off x="319863" y="2468880"/>
            <a:ext cx="919657" cy="4978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spTree>
    <p:extLst>
      <p:ext uri="{BB962C8B-B14F-4D97-AF65-F5344CB8AC3E}">
        <p14:creationId xmlns:p14="http://schemas.microsoft.com/office/powerpoint/2010/main" val="592369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Input Source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54043D0F-5609-4104-962D-73216811B9A2}"/>
              </a:ext>
            </a:extLst>
          </p:cNvPr>
          <p:cNvPicPr>
            <a:picLocks noChangeAspect="1"/>
          </p:cNvPicPr>
          <p:nvPr/>
        </p:nvPicPr>
        <p:blipFill>
          <a:blip r:embed="rId5"/>
          <a:stretch>
            <a:fillRect/>
          </a:stretch>
        </p:blipFill>
        <p:spPr>
          <a:xfrm>
            <a:off x="2090621" y="1349256"/>
            <a:ext cx="8010758" cy="5219232"/>
          </a:xfrm>
          <a:prstGeom prst="rect">
            <a:avLst/>
          </a:prstGeom>
          <a:ln>
            <a:noFill/>
          </a:ln>
          <a:effectLst>
            <a:outerShdw blurRad="393700" dist="25400" algn="tl" rotWithShape="0">
              <a:srgbClr val="333333">
                <a:alpha val="75000"/>
              </a:srgbClr>
            </a:outerShdw>
          </a:effectLst>
        </p:spPr>
      </p:pic>
      <p:sp>
        <p:nvSpPr>
          <p:cNvPr id="22" name="Rectangle 21">
            <a:extLst>
              <a:ext uri="{FF2B5EF4-FFF2-40B4-BE49-F238E27FC236}">
                <a16:creationId xmlns:a16="http://schemas.microsoft.com/office/drawing/2014/main" id="{7F47BA0B-582C-4587-8C77-21D811D247F1}"/>
              </a:ext>
            </a:extLst>
          </p:cNvPr>
          <p:cNvSpPr/>
          <p:nvPr/>
        </p:nvSpPr>
        <p:spPr bwMode="auto">
          <a:xfrm>
            <a:off x="2342059" y="3577701"/>
            <a:ext cx="3530421" cy="602101"/>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6A49CC5-CB8C-45CC-A575-EA9E6A5FDAA7}"/>
              </a:ext>
            </a:extLst>
          </p:cNvPr>
          <p:cNvSpPr/>
          <p:nvPr/>
        </p:nvSpPr>
        <p:spPr bwMode="auto">
          <a:xfrm>
            <a:off x="2342058" y="5095954"/>
            <a:ext cx="3530421" cy="602101"/>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9195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Outputs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07870D12-E42A-4767-94B4-73B502D7B260}"/>
              </a:ext>
            </a:extLst>
          </p:cNvPr>
          <p:cNvGrpSpPr/>
          <p:nvPr/>
        </p:nvGrpSpPr>
        <p:grpSpPr>
          <a:xfrm>
            <a:off x="1740535" y="1137316"/>
            <a:ext cx="8710930" cy="5372100"/>
            <a:chOff x="1743075" y="1485900"/>
            <a:chExt cx="8710930" cy="5372100"/>
          </a:xfrm>
        </p:grpSpPr>
        <p:pic>
          <p:nvPicPr>
            <p:cNvPr id="10" name="圖片 3">
              <a:extLst>
                <a:ext uri="{FF2B5EF4-FFF2-40B4-BE49-F238E27FC236}">
                  <a16:creationId xmlns:a16="http://schemas.microsoft.com/office/drawing/2014/main" id="{BEC5CC68-1920-4FEE-8EBC-E4AB715008F8}"/>
                </a:ext>
              </a:extLst>
            </p:cNvPr>
            <p:cNvPicPr>
              <a:picLocks noChangeAspect="1"/>
            </p:cNvPicPr>
            <p:nvPr/>
          </p:nvPicPr>
          <p:blipFill>
            <a:blip r:embed="rId5"/>
            <a:stretch>
              <a:fillRect/>
            </a:stretch>
          </p:blipFill>
          <p:spPr>
            <a:xfrm>
              <a:off x="1743075" y="1485900"/>
              <a:ext cx="8705850" cy="5372100"/>
            </a:xfrm>
            <a:prstGeom prst="rect">
              <a:avLst/>
            </a:prstGeom>
            <a:ln>
              <a:noFill/>
            </a:ln>
            <a:effectLst>
              <a:outerShdw blurRad="393700" dist="25400" algn="tl" rotWithShape="0">
                <a:srgbClr val="333333">
                  <a:alpha val="75000"/>
                </a:srgbClr>
              </a:outerShdw>
            </a:effectLst>
          </p:spPr>
        </p:pic>
        <p:grpSp>
          <p:nvGrpSpPr>
            <p:cNvPr id="7" name="Group 6">
              <a:extLst>
                <a:ext uri="{FF2B5EF4-FFF2-40B4-BE49-F238E27FC236}">
                  <a16:creationId xmlns:a16="http://schemas.microsoft.com/office/drawing/2014/main" id="{1AF05152-3D83-458B-9CB2-2F720FA8F61D}"/>
                </a:ext>
              </a:extLst>
            </p:cNvPr>
            <p:cNvGrpSpPr/>
            <p:nvPr/>
          </p:nvGrpSpPr>
          <p:grpSpPr>
            <a:xfrm>
              <a:off x="1748155" y="1485900"/>
              <a:ext cx="8705850" cy="5372100"/>
              <a:chOff x="1756863" y="1485899"/>
              <a:chExt cx="8705850" cy="5372100"/>
            </a:xfrm>
          </p:grpSpPr>
          <p:sp>
            <p:nvSpPr>
              <p:cNvPr id="9" name="Rectangle 8">
                <a:extLst>
                  <a:ext uri="{FF2B5EF4-FFF2-40B4-BE49-F238E27FC236}">
                    <a16:creationId xmlns:a16="http://schemas.microsoft.com/office/drawing/2014/main" id="{84EE1900-8E0F-4D1E-AC6D-D916557F4472}"/>
                  </a:ext>
                </a:extLst>
              </p:cNvPr>
              <p:cNvSpPr/>
              <p:nvPr/>
            </p:nvSpPr>
            <p:spPr bwMode="auto">
              <a:xfrm>
                <a:off x="7823801"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CB69B2EC-798D-46BE-9D6E-4C25280E4BCA}"/>
                  </a:ext>
                </a:extLst>
              </p:cNvPr>
              <p:cNvSpPr/>
              <p:nvPr/>
            </p:nvSpPr>
            <p:spPr bwMode="auto">
              <a:xfrm>
                <a:off x="1756863" y="1485899"/>
                <a:ext cx="8705850" cy="5372100"/>
              </a:xfrm>
              <a:custGeom>
                <a:avLst/>
                <a:gdLst>
                  <a:gd name="connsiteX0" fmla="*/ 2609392 w 8705850"/>
                  <a:gd name="connsiteY0" fmla="*/ 3521648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597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428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7926808 w 8705850"/>
                  <a:gd name="connsiteY3" fmla="*/ 34488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7804888 w 8705850"/>
                  <a:gd name="connsiteY3" fmla="*/ 35504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04888 w 8705850"/>
                  <a:gd name="connsiteY3" fmla="*/ 35504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250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3519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2520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09968 w 8705850"/>
                  <a:gd name="connsiteY3" fmla="*/ 356567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796845 w 8705850"/>
                  <a:gd name="connsiteY2" fmla="*/ 533145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17225 w 8705850"/>
                  <a:gd name="connsiteY0" fmla="*/ 357075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17225 w 8705850"/>
                  <a:gd name="connsiteY4" fmla="*/ 357075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5043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5043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6059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6059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6059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6059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0560 w 8705850"/>
                  <a:gd name="connsiteY0" fmla="*/ 3557420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0560 w 8705850"/>
                  <a:gd name="connsiteY4" fmla="*/ 3557420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0560 w 8705850"/>
                  <a:gd name="connsiteY0" fmla="*/ 3557420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0560 w 8705850"/>
                  <a:gd name="connsiteY4" fmla="*/ 3557420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5692 w 8705850"/>
                  <a:gd name="connsiteY1" fmla="*/ 53498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8867 w 8705850"/>
                  <a:gd name="connsiteY1" fmla="*/ 5327649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8867 w 8705850"/>
                  <a:gd name="connsiteY1" fmla="*/ 53244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32042 w 8705850"/>
                  <a:gd name="connsiteY1" fmla="*/ 53244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32042 w 8705850"/>
                  <a:gd name="connsiteY1" fmla="*/ 5324474 h 5372100"/>
                  <a:gd name="connsiteX2" fmla="*/ 7808910 w 8705850"/>
                  <a:gd name="connsiteY2" fmla="*/ 532510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5850" h="5372100">
                    <a:moveTo>
                      <a:pt x="6033735" y="3554245"/>
                    </a:moveTo>
                    <a:cubicBezTo>
                      <a:pt x="6033382" y="4142840"/>
                      <a:pt x="6032395" y="4735879"/>
                      <a:pt x="6032042" y="5324474"/>
                    </a:cubicBezTo>
                    <a:lnTo>
                      <a:pt x="7808910" y="5325109"/>
                    </a:lnTo>
                    <a:cubicBezTo>
                      <a:pt x="7808204" y="4736514"/>
                      <a:pt x="7810674" y="4144110"/>
                      <a:pt x="7809968" y="3555515"/>
                    </a:cubicBezTo>
                    <a:lnTo>
                      <a:pt x="6033735" y="3554245"/>
                    </a:lnTo>
                    <a:close/>
                    <a:moveTo>
                      <a:pt x="0" y="0"/>
                    </a:moveTo>
                    <a:lnTo>
                      <a:pt x="8705850" y="0"/>
                    </a:lnTo>
                    <a:lnTo>
                      <a:pt x="8705850" y="5372100"/>
                    </a:lnTo>
                    <a:lnTo>
                      <a:pt x="0" y="5372100"/>
                    </a:lnTo>
                    <a:lnTo>
                      <a:pt x="0" y="0"/>
                    </a:lnTo>
                    <a:close/>
                  </a:path>
                </a:pathLst>
              </a:custGeom>
              <a:solidFill>
                <a:srgbClr val="353535">
                  <a:alpha val="50000"/>
                </a:srgb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5663971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639806"/>
            <a:ext cx="11655840" cy="899665"/>
          </a:xfrm>
        </p:spPr>
        <p:txBody>
          <a:bodyPr/>
          <a:lstStyle/>
          <a:p>
            <a:pPr algn="ctr"/>
            <a:r>
              <a:rPr lang="en-US" dirty="0"/>
              <a:t>Create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圖片 3">
            <a:extLst>
              <a:ext uri="{FF2B5EF4-FFF2-40B4-BE49-F238E27FC236}">
                <a16:creationId xmlns:a16="http://schemas.microsoft.com/office/drawing/2014/main" id="{2F515AF5-FD3D-46C4-A4C3-C47FBD7508D3}"/>
              </a:ext>
            </a:extLst>
          </p:cNvPr>
          <p:cNvPicPr>
            <a:picLocks noChangeAspect="1"/>
          </p:cNvPicPr>
          <p:nvPr/>
        </p:nvPicPr>
        <p:blipFill rotWithShape="1">
          <a:blip r:embed="rId5"/>
          <a:srcRect r="-390" b="63789"/>
          <a:stretch/>
        </p:blipFill>
        <p:spPr>
          <a:xfrm>
            <a:off x="547200" y="1931942"/>
            <a:ext cx="11097600" cy="3898058"/>
          </a:xfrm>
          <a:prstGeom prst="rect">
            <a:avLst/>
          </a:prstGeom>
          <a:ln>
            <a:noFill/>
          </a:ln>
          <a:effectLst>
            <a:outerShdw blurRad="393700" dist="25400" algn="tl" rotWithShape="0">
              <a:srgbClr val="333333">
                <a:alpha val="75000"/>
              </a:srgbClr>
            </a:outerShdw>
          </a:effectLst>
        </p:spPr>
      </p:pic>
      <p:sp>
        <p:nvSpPr>
          <p:cNvPr id="4" name="Freeform: Shape 14">
            <a:extLst>
              <a:ext uri="{FF2B5EF4-FFF2-40B4-BE49-F238E27FC236}">
                <a16:creationId xmlns:a16="http://schemas.microsoft.com/office/drawing/2014/main" id="{98D30060-EF02-46B0-8993-CE8AA02C0613}"/>
              </a:ext>
            </a:extLst>
          </p:cNvPr>
          <p:cNvSpPr/>
          <p:nvPr/>
        </p:nvSpPr>
        <p:spPr bwMode="auto">
          <a:xfrm>
            <a:off x="548639" y="1931942"/>
            <a:ext cx="11054082" cy="3898058"/>
          </a:xfrm>
          <a:custGeom>
            <a:avLst/>
            <a:gdLst>
              <a:gd name="connsiteX0" fmla="*/ 2 w 10322561"/>
              <a:gd name="connsiteY0" fmla="*/ 428278 h 3640098"/>
              <a:gd name="connsiteX1" fmla="*/ 2 w 10322561"/>
              <a:gd name="connsiteY1" fmla="*/ 849918 h 3640098"/>
              <a:gd name="connsiteX2" fmla="*/ 706121 w 10322561"/>
              <a:gd name="connsiteY2" fmla="*/ 849918 h 3640098"/>
              <a:gd name="connsiteX3" fmla="*/ 706121 w 10322561"/>
              <a:gd name="connsiteY3" fmla="*/ 428278 h 3640098"/>
              <a:gd name="connsiteX4" fmla="*/ 0 w 10322561"/>
              <a:gd name="connsiteY4" fmla="*/ 0 h 3640098"/>
              <a:gd name="connsiteX5" fmla="*/ 10322561 w 10322561"/>
              <a:gd name="connsiteY5" fmla="*/ 0 h 3640098"/>
              <a:gd name="connsiteX6" fmla="*/ 10322561 w 10322561"/>
              <a:gd name="connsiteY6" fmla="*/ 3640098 h 3640098"/>
              <a:gd name="connsiteX7" fmla="*/ 0 w 10322561"/>
              <a:gd name="connsiteY7" fmla="*/ 3640098 h 364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2561" h="3640098">
                <a:moveTo>
                  <a:pt x="2" y="428278"/>
                </a:moveTo>
                <a:lnTo>
                  <a:pt x="2" y="849918"/>
                </a:lnTo>
                <a:lnTo>
                  <a:pt x="706121" y="849918"/>
                </a:lnTo>
                <a:lnTo>
                  <a:pt x="706121" y="428278"/>
                </a:lnTo>
                <a:close/>
                <a:moveTo>
                  <a:pt x="0" y="0"/>
                </a:moveTo>
                <a:lnTo>
                  <a:pt x="10322561" y="0"/>
                </a:lnTo>
                <a:lnTo>
                  <a:pt x="10322561" y="3640098"/>
                </a:lnTo>
                <a:lnTo>
                  <a:pt x="0" y="3640098"/>
                </a:lnTo>
                <a:close/>
              </a:path>
            </a:pathLst>
          </a:custGeom>
          <a:solidFill>
            <a:schemeClr val="tx1">
              <a:alpha val="5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12">
            <a:extLst>
              <a:ext uri="{FF2B5EF4-FFF2-40B4-BE49-F238E27FC236}">
                <a16:creationId xmlns:a16="http://schemas.microsoft.com/office/drawing/2014/main" id="{CF8886FD-D575-4AD1-9954-47CF71691745}"/>
              </a:ext>
            </a:extLst>
          </p:cNvPr>
          <p:cNvSpPr/>
          <p:nvPr/>
        </p:nvSpPr>
        <p:spPr bwMode="auto">
          <a:xfrm>
            <a:off x="506880" y="2378101"/>
            <a:ext cx="854560" cy="51476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8761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Output to 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圖片 3">
            <a:extLst>
              <a:ext uri="{FF2B5EF4-FFF2-40B4-BE49-F238E27FC236}">
                <a16:creationId xmlns:a16="http://schemas.microsoft.com/office/drawing/2014/main" id="{386AAF14-3787-4187-99BF-142B25426D34}"/>
              </a:ext>
            </a:extLst>
          </p:cNvPr>
          <p:cNvPicPr>
            <a:picLocks noChangeAspect="1"/>
          </p:cNvPicPr>
          <p:nvPr/>
        </p:nvPicPr>
        <p:blipFill rotWithShape="1">
          <a:blip r:embed="rId5"/>
          <a:srcRect l="64282" b="65324"/>
          <a:stretch/>
        </p:blipFill>
        <p:spPr>
          <a:xfrm>
            <a:off x="1569332" y="1776472"/>
            <a:ext cx="4211347" cy="3981474"/>
          </a:xfrm>
          <a:prstGeom prst="rect">
            <a:avLst/>
          </a:prstGeom>
          <a:ln>
            <a:noFill/>
          </a:ln>
          <a:effectLst>
            <a:outerShdw blurRad="393700" dist="25400" algn="tl" rotWithShape="0">
              <a:srgbClr val="333333">
                <a:alpha val="75000"/>
              </a:srgbClr>
            </a:outerShdw>
          </a:effectLst>
        </p:spPr>
      </p:pic>
      <p:sp>
        <p:nvSpPr>
          <p:cNvPr id="14" name="Rectangle 13">
            <a:extLst>
              <a:ext uri="{FF2B5EF4-FFF2-40B4-BE49-F238E27FC236}">
                <a16:creationId xmlns:a16="http://schemas.microsoft.com/office/drawing/2014/main" id="{F3DADB36-8851-4024-BD2A-99514842BEE9}"/>
              </a:ext>
            </a:extLst>
          </p:cNvPr>
          <p:cNvSpPr/>
          <p:nvPr/>
        </p:nvSpPr>
        <p:spPr bwMode="auto">
          <a:xfrm>
            <a:off x="1887834" y="5256000"/>
            <a:ext cx="1397269" cy="37760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圖片 3">
            <a:extLst>
              <a:ext uri="{FF2B5EF4-FFF2-40B4-BE49-F238E27FC236}">
                <a16:creationId xmlns:a16="http://schemas.microsoft.com/office/drawing/2014/main" id="{40FD3822-A197-420C-8587-DAF0CE8E03AB}"/>
              </a:ext>
            </a:extLst>
          </p:cNvPr>
          <p:cNvPicPr>
            <a:picLocks noChangeAspect="1"/>
          </p:cNvPicPr>
          <p:nvPr/>
        </p:nvPicPr>
        <p:blipFill rotWithShape="1">
          <a:blip r:embed="rId6"/>
          <a:srcRect l="64623" b="50126"/>
          <a:stretch/>
        </p:blipFill>
        <p:spPr>
          <a:xfrm>
            <a:off x="6574387" y="1294645"/>
            <a:ext cx="3840148" cy="5213227"/>
          </a:xfrm>
          <a:prstGeom prst="rect">
            <a:avLst/>
          </a:prstGeom>
          <a:ln>
            <a:noFill/>
          </a:ln>
          <a:effectLst>
            <a:outerShdw blurRad="393700" dist="25400" algn="tl" rotWithShape="0">
              <a:srgbClr val="333333">
                <a:alpha val="75000"/>
              </a:srgbClr>
            </a:outerShdw>
          </a:effectLst>
        </p:spPr>
      </p:pic>
      <p:sp>
        <p:nvSpPr>
          <p:cNvPr id="13" name="Rectangle 12">
            <a:extLst>
              <a:ext uri="{FF2B5EF4-FFF2-40B4-BE49-F238E27FC236}">
                <a16:creationId xmlns:a16="http://schemas.microsoft.com/office/drawing/2014/main" id="{CF8886FD-D575-4AD1-9954-47CF71691745}"/>
              </a:ext>
            </a:extLst>
          </p:cNvPr>
          <p:cNvSpPr/>
          <p:nvPr/>
        </p:nvSpPr>
        <p:spPr bwMode="auto">
          <a:xfrm>
            <a:off x="6784625" y="4010143"/>
            <a:ext cx="3358442" cy="6722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03204D50-828C-470A-9520-E7E26556D15A}"/>
              </a:ext>
            </a:extLst>
          </p:cNvPr>
          <p:cNvSpPr/>
          <p:nvPr/>
        </p:nvSpPr>
        <p:spPr bwMode="auto">
          <a:xfrm>
            <a:off x="6784625" y="5837176"/>
            <a:ext cx="3358442" cy="6722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825AC8A5-3574-446B-A4C8-B9BB7C19266A}"/>
              </a:ext>
            </a:extLst>
          </p:cNvPr>
          <p:cNvSpPr/>
          <p:nvPr/>
        </p:nvSpPr>
        <p:spPr bwMode="auto">
          <a:xfrm>
            <a:off x="1845498" y="3225320"/>
            <a:ext cx="3700167" cy="694415"/>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0349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108231"/>
            <a:ext cx="11655840" cy="899665"/>
          </a:xfrm>
        </p:spPr>
        <p:txBody>
          <a:bodyPr/>
          <a:lstStyle/>
          <a:p>
            <a:pPr algn="ctr"/>
            <a:r>
              <a:rPr lang="en-US" dirty="0"/>
              <a:t>Add a new output to SQL Server</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45FEACF4-6A47-4BF1-AD4A-9C415B1B381E}"/>
              </a:ext>
            </a:extLst>
          </p:cNvPr>
          <p:cNvGrpSpPr/>
          <p:nvPr/>
        </p:nvGrpSpPr>
        <p:grpSpPr>
          <a:xfrm>
            <a:off x="547181" y="2241394"/>
            <a:ext cx="11097638" cy="3154829"/>
            <a:chOff x="547181" y="1943011"/>
            <a:chExt cx="11097638" cy="3154829"/>
          </a:xfrm>
        </p:grpSpPr>
        <p:grpSp>
          <p:nvGrpSpPr>
            <p:cNvPr id="2" name="Group 1">
              <a:extLst>
                <a:ext uri="{FF2B5EF4-FFF2-40B4-BE49-F238E27FC236}">
                  <a16:creationId xmlns:a16="http://schemas.microsoft.com/office/drawing/2014/main" id="{E8AF7346-0F63-40EE-9101-CF259262B41D}"/>
                </a:ext>
              </a:extLst>
            </p:cNvPr>
            <p:cNvGrpSpPr/>
            <p:nvPr/>
          </p:nvGrpSpPr>
          <p:grpSpPr>
            <a:xfrm>
              <a:off x="547181" y="1954055"/>
              <a:ext cx="11097638" cy="3143785"/>
              <a:chOff x="526861" y="2464074"/>
              <a:chExt cx="11097638" cy="3143785"/>
            </a:xfrm>
          </p:grpSpPr>
          <p:pic>
            <p:nvPicPr>
              <p:cNvPr id="9" name="Picture 8">
                <a:extLst>
                  <a:ext uri="{FF2B5EF4-FFF2-40B4-BE49-F238E27FC236}">
                    <a16:creationId xmlns:a16="http://schemas.microsoft.com/office/drawing/2014/main" id="{DB940C8E-43BF-4978-B894-18EA193D0167}"/>
                  </a:ext>
                </a:extLst>
              </p:cNvPr>
              <p:cNvPicPr>
                <a:picLocks noChangeAspect="1"/>
              </p:cNvPicPr>
              <p:nvPr/>
            </p:nvPicPr>
            <p:blipFill rotWithShape="1">
              <a:blip r:embed="rId5"/>
              <a:srcRect l="1" r="463" b="60546"/>
              <a:stretch/>
            </p:blipFill>
            <p:spPr>
              <a:xfrm>
                <a:off x="526861" y="2464074"/>
                <a:ext cx="11097638" cy="3143785"/>
              </a:xfrm>
              <a:prstGeom prst="rect">
                <a:avLst/>
              </a:prstGeom>
              <a:ln>
                <a:noFill/>
              </a:ln>
              <a:effectLst>
                <a:outerShdw blurRad="393700" dist="25400" algn="tl" rotWithShape="0">
                  <a:srgbClr val="333333">
                    <a:alpha val="75000"/>
                  </a:srgbClr>
                </a:outerShdw>
              </a:effectLst>
            </p:spPr>
          </p:pic>
          <p:sp>
            <p:nvSpPr>
              <p:cNvPr id="13" name="Rectangle 12">
                <a:extLst>
                  <a:ext uri="{FF2B5EF4-FFF2-40B4-BE49-F238E27FC236}">
                    <a16:creationId xmlns:a16="http://schemas.microsoft.com/office/drawing/2014/main" id="{CF8886FD-D575-4AD1-9954-47CF71691745}"/>
                  </a:ext>
                </a:extLst>
              </p:cNvPr>
              <p:cNvSpPr/>
              <p:nvPr/>
            </p:nvSpPr>
            <p:spPr bwMode="auto">
              <a:xfrm>
                <a:off x="689760" y="2953157"/>
                <a:ext cx="854560" cy="51476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Freeform: Shape 13">
              <a:extLst>
                <a:ext uri="{FF2B5EF4-FFF2-40B4-BE49-F238E27FC236}">
                  <a16:creationId xmlns:a16="http://schemas.microsoft.com/office/drawing/2014/main" id="{838CA7D6-C976-49BA-B080-D053AF9238CA}"/>
                </a:ext>
              </a:extLst>
            </p:cNvPr>
            <p:cNvSpPr/>
            <p:nvPr/>
          </p:nvSpPr>
          <p:spPr bwMode="auto">
            <a:xfrm>
              <a:off x="547181" y="1943011"/>
              <a:ext cx="11097638" cy="3143785"/>
            </a:xfrm>
            <a:custGeom>
              <a:avLst/>
              <a:gdLst>
                <a:gd name="connsiteX0" fmla="*/ 162899 w 11097638"/>
                <a:gd name="connsiteY0" fmla="*/ 500127 h 3143785"/>
                <a:gd name="connsiteX1" fmla="*/ 162899 w 11097638"/>
                <a:gd name="connsiteY1" fmla="*/ 1014887 h 3143785"/>
                <a:gd name="connsiteX2" fmla="*/ 1017459 w 11097638"/>
                <a:gd name="connsiteY2" fmla="*/ 1014887 h 3143785"/>
                <a:gd name="connsiteX3" fmla="*/ 1017459 w 11097638"/>
                <a:gd name="connsiteY3" fmla="*/ 500127 h 3143785"/>
                <a:gd name="connsiteX4" fmla="*/ 0 w 11097638"/>
                <a:gd name="connsiteY4" fmla="*/ 0 h 3143785"/>
                <a:gd name="connsiteX5" fmla="*/ 11097638 w 11097638"/>
                <a:gd name="connsiteY5" fmla="*/ 0 h 3143785"/>
                <a:gd name="connsiteX6" fmla="*/ 11097638 w 11097638"/>
                <a:gd name="connsiteY6" fmla="*/ 3143785 h 3143785"/>
                <a:gd name="connsiteX7" fmla="*/ 0 w 11097638"/>
                <a:gd name="connsiteY7" fmla="*/ 3143785 h 314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7638" h="3143785">
                  <a:moveTo>
                    <a:pt x="162899" y="500127"/>
                  </a:moveTo>
                  <a:lnTo>
                    <a:pt x="162899" y="1014887"/>
                  </a:lnTo>
                  <a:lnTo>
                    <a:pt x="1017459" y="1014887"/>
                  </a:lnTo>
                  <a:lnTo>
                    <a:pt x="1017459" y="500127"/>
                  </a:lnTo>
                  <a:close/>
                  <a:moveTo>
                    <a:pt x="0" y="0"/>
                  </a:moveTo>
                  <a:lnTo>
                    <a:pt x="11097638" y="0"/>
                  </a:lnTo>
                  <a:lnTo>
                    <a:pt x="11097638" y="3143785"/>
                  </a:lnTo>
                  <a:lnTo>
                    <a:pt x="0" y="3143785"/>
                  </a:lnTo>
                  <a:close/>
                </a:path>
              </a:pathLst>
            </a:cu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053504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94299"/>
            <a:ext cx="11655840" cy="899665"/>
          </a:xfrm>
        </p:spPr>
        <p:txBody>
          <a:bodyPr/>
          <a:lstStyle/>
          <a:p>
            <a:pPr algn="ctr"/>
            <a:r>
              <a:rPr lang="en-US" dirty="0"/>
              <a:t>Setting Output to SQL Server</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Picture 9">
            <a:extLst>
              <a:ext uri="{FF2B5EF4-FFF2-40B4-BE49-F238E27FC236}">
                <a16:creationId xmlns:a16="http://schemas.microsoft.com/office/drawing/2014/main" id="{4442F041-5338-431C-AC62-75DA560ACC11}"/>
              </a:ext>
            </a:extLst>
          </p:cNvPr>
          <p:cNvPicPr>
            <a:picLocks noChangeAspect="1"/>
          </p:cNvPicPr>
          <p:nvPr/>
        </p:nvPicPr>
        <p:blipFill>
          <a:blip r:embed="rId5"/>
          <a:stretch>
            <a:fillRect/>
          </a:stretch>
        </p:blipFill>
        <p:spPr>
          <a:xfrm>
            <a:off x="1679907" y="1834464"/>
            <a:ext cx="8956644" cy="4137865"/>
          </a:xfrm>
          <a:prstGeom prst="rect">
            <a:avLst/>
          </a:prstGeom>
          <a:ln>
            <a:noFill/>
          </a:ln>
          <a:effectLst>
            <a:outerShdw blurRad="393700" dist="25400" algn="tl" rotWithShape="0">
              <a:srgbClr val="333333">
                <a:alpha val="75000"/>
              </a:srgbClr>
            </a:outerShdw>
          </a:effectLst>
        </p:spPr>
      </p:pic>
      <p:sp>
        <p:nvSpPr>
          <p:cNvPr id="22" name="Rectangle 21">
            <a:extLst>
              <a:ext uri="{FF2B5EF4-FFF2-40B4-BE49-F238E27FC236}">
                <a16:creationId xmlns:a16="http://schemas.microsoft.com/office/drawing/2014/main" id="{825AC8A5-3574-446B-A4C8-B9BB7C19266A}"/>
              </a:ext>
            </a:extLst>
          </p:cNvPr>
          <p:cNvSpPr/>
          <p:nvPr/>
        </p:nvSpPr>
        <p:spPr bwMode="auto">
          <a:xfrm>
            <a:off x="1964670" y="2621747"/>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022DACE-7AD3-4556-80C7-637575BA7F74}"/>
              </a:ext>
            </a:extLst>
          </p:cNvPr>
          <p:cNvSpPr/>
          <p:nvPr/>
        </p:nvSpPr>
        <p:spPr bwMode="auto">
          <a:xfrm>
            <a:off x="1964670" y="3436462"/>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14C14F0-FABB-487A-9412-4E4CEC6526A2}"/>
              </a:ext>
            </a:extLst>
          </p:cNvPr>
          <p:cNvSpPr/>
          <p:nvPr/>
        </p:nvSpPr>
        <p:spPr bwMode="auto">
          <a:xfrm>
            <a:off x="1964670" y="5128102"/>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B740DF2-94BC-4BBB-8501-D906A3697B67}"/>
              </a:ext>
            </a:extLst>
          </p:cNvPr>
          <p:cNvSpPr/>
          <p:nvPr/>
        </p:nvSpPr>
        <p:spPr bwMode="auto">
          <a:xfrm>
            <a:off x="6445230" y="4309381"/>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FF0A474-571B-476D-A965-2AC46DF2512A}"/>
              </a:ext>
            </a:extLst>
          </p:cNvPr>
          <p:cNvSpPr/>
          <p:nvPr/>
        </p:nvSpPr>
        <p:spPr bwMode="auto">
          <a:xfrm>
            <a:off x="6445230" y="3481214"/>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675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P spid="32" grpId="0" animBg="1"/>
      <p:bldP spid="33"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Cognitive Service</a:t>
            </a:r>
          </a:p>
        </p:txBody>
      </p:sp>
      <p:pic>
        <p:nvPicPr>
          <p:cNvPr id="46" name="Picture 4" descr="https://1.bp.blogspot.com/-pp7ZJQLpfdo/WO0oPFtzdTI/AAAAAAAAN1E/w_lh7Q_h8FACotDUmCMVziFagErPU39RgCLcB/s1600/Azure%2BCognative%2BServices_COLOR.png">
            <a:extLst>
              <a:ext uri="{FF2B5EF4-FFF2-40B4-BE49-F238E27FC236}">
                <a16:creationId xmlns:a16="http://schemas.microsoft.com/office/drawing/2014/main" id="{835028E7-6E14-402F-9D3A-1C2AF7B01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256" y="1443790"/>
            <a:ext cx="2829488" cy="2829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Face API</a:t>
            </a:r>
          </a:p>
          <a:p>
            <a:pPr algn="ctr">
              <a:lnSpc>
                <a:spcPct val="90000"/>
              </a:lnSpc>
              <a:spcAft>
                <a:spcPts val="600"/>
              </a:spcAft>
            </a:pPr>
            <a:r>
              <a:rPr lang="en-US" sz="2800" dirty="0">
                <a:solidFill>
                  <a:schemeClr val="tx1">
                    <a:lumMod val="60000"/>
                    <a:lumOff val="40000"/>
                  </a:schemeClr>
                </a:solidFill>
              </a:rPr>
              <a:t>Emotion API</a:t>
            </a:r>
          </a:p>
        </p:txBody>
      </p:sp>
    </p:spTree>
    <p:extLst>
      <p:ext uri="{BB962C8B-B14F-4D97-AF65-F5344CB8AC3E}">
        <p14:creationId xmlns:p14="http://schemas.microsoft.com/office/powerpoint/2010/main" val="40618860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Query</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1DC9C7FE-EC1D-4693-A134-5646EAE21927}"/>
              </a:ext>
            </a:extLst>
          </p:cNvPr>
          <p:cNvGrpSpPr/>
          <p:nvPr/>
        </p:nvGrpSpPr>
        <p:grpSpPr>
          <a:xfrm>
            <a:off x="1743075" y="1189037"/>
            <a:ext cx="8705850" cy="5379451"/>
            <a:chOff x="1743075" y="1485900"/>
            <a:chExt cx="8705850" cy="5379451"/>
          </a:xfrm>
        </p:grpSpPr>
        <p:pic>
          <p:nvPicPr>
            <p:cNvPr id="19" name="圖片 3">
              <a:extLst>
                <a:ext uri="{FF2B5EF4-FFF2-40B4-BE49-F238E27FC236}">
                  <a16:creationId xmlns:a16="http://schemas.microsoft.com/office/drawing/2014/main" id="{8A344020-88C3-41C3-801F-6B68A8D07896}"/>
                </a:ext>
              </a:extLst>
            </p:cNvPr>
            <p:cNvPicPr>
              <a:picLocks noChangeAspect="1"/>
            </p:cNvPicPr>
            <p:nvPr/>
          </p:nvPicPr>
          <p:blipFill>
            <a:blip r:embed="rId5"/>
            <a:stretch>
              <a:fillRect/>
            </a:stretch>
          </p:blipFill>
          <p:spPr>
            <a:xfrm>
              <a:off x="1743075" y="1485900"/>
              <a:ext cx="8705850" cy="5372100"/>
            </a:xfrm>
            <a:prstGeom prst="rect">
              <a:avLst/>
            </a:prstGeom>
            <a:ln>
              <a:noFill/>
            </a:ln>
            <a:effectLst>
              <a:outerShdw blurRad="393700" dist="25400" algn="tl" rotWithShape="0">
                <a:srgbClr val="333333">
                  <a:alpha val="75000"/>
                </a:srgbClr>
              </a:outerShdw>
            </a:effectLst>
          </p:spPr>
        </p:pic>
        <p:sp>
          <p:nvSpPr>
            <p:cNvPr id="28" name="Freeform: Shape 27">
              <a:extLst>
                <a:ext uri="{FF2B5EF4-FFF2-40B4-BE49-F238E27FC236}">
                  <a16:creationId xmlns:a16="http://schemas.microsoft.com/office/drawing/2014/main" id="{DAC5BEF6-A01C-446C-BF35-9A5FB93F9F0A}"/>
                </a:ext>
              </a:extLst>
            </p:cNvPr>
            <p:cNvSpPr/>
            <p:nvPr/>
          </p:nvSpPr>
          <p:spPr bwMode="auto">
            <a:xfrm>
              <a:off x="1743075" y="1493251"/>
              <a:ext cx="8705850" cy="5372100"/>
            </a:xfrm>
            <a:custGeom>
              <a:avLst/>
              <a:gdLst>
                <a:gd name="connsiteX0" fmla="*/ 4301568 w 8705850"/>
                <a:gd name="connsiteY0" fmla="*/ 3521512 h 5372100"/>
                <a:gd name="connsiteX1" fmla="*/ 4301568 w 8705850"/>
                <a:gd name="connsiteY1" fmla="*/ 5333600 h 5372100"/>
                <a:gd name="connsiteX2" fmla="*/ 6122681 w 8705850"/>
                <a:gd name="connsiteY2" fmla="*/ 5333600 h 5372100"/>
                <a:gd name="connsiteX3" fmla="*/ 6122681 w 8705850"/>
                <a:gd name="connsiteY3" fmla="*/ 3521512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5850" h="5372100">
                  <a:moveTo>
                    <a:pt x="4301568" y="3521512"/>
                  </a:moveTo>
                  <a:lnTo>
                    <a:pt x="4301568" y="5333600"/>
                  </a:lnTo>
                  <a:lnTo>
                    <a:pt x="6122681" y="5333600"/>
                  </a:lnTo>
                  <a:lnTo>
                    <a:pt x="6122681" y="3521512"/>
                  </a:lnTo>
                  <a:close/>
                  <a:moveTo>
                    <a:pt x="0" y="0"/>
                  </a:moveTo>
                  <a:lnTo>
                    <a:pt x="8705850" y="0"/>
                  </a:lnTo>
                  <a:lnTo>
                    <a:pt x="8705850" y="5372100"/>
                  </a:lnTo>
                  <a:lnTo>
                    <a:pt x="0" y="5372100"/>
                  </a:lnTo>
                  <a:close/>
                </a:path>
              </a:pathLst>
            </a:custGeom>
            <a:solidFill>
              <a:srgbClr val="35353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B062F962-04C3-4F57-A60A-24492052863A}"/>
                </a:ext>
              </a:extLst>
            </p:cNvPr>
            <p:cNvSpPr/>
            <p:nvPr/>
          </p:nvSpPr>
          <p:spPr bwMode="auto">
            <a:xfrm>
              <a:off x="6108834"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9957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Query</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3" name="Picture 12">
            <a:extLst>
              <a:ext uri="{FF2B5EF4-FFF2-40B4-BE49-F238E27FC236}">
                <a16:creationId xmlns:a16="http://schemas.microsoft.com/office/drawing/2014/main" id="{018881F5-0AB1-409C-B558-10AABC42D031}"/>
              </a:ext>
            </a:extLst>
          </p:cNvPr>
          <p:cNvPicPr>
            <a:picLocks noChangeAspect="1"/>
          </p:cNvPicPr>
          <p:nvPr/>
        </p:nvPicPr>
        <p:blipFill rotWithShape="1">
          <a:blip r:embed="rId5"/>
          <a:srcRect r="19948" b="26396"/>
          <a:stretch/>
        </p:blipFill>
        <p:spPr>
          <a:xfrm>
            <a:off x="1654331" y="2023729"/>
            <a:ext cx="9759944" cy="4342206"/>
          </a:xfrm>
          <a:prstGeom prst="rect">
            <a:avLst/>
          </a:prstGeom>
          <a:ln>
            <a:noFill/>
          </a:ln>
          <a:effectLst>
            <a:outerShdw blurRad="393700" dist="25400" algn="tl" rotWithShape="0">
              <a:srgbClr val="333333">
                <a:alpha val="75000"/>
              </a:srgbClr>
            </a:outerShdw>
          </a:effectLst>
        </p:spPr>
      </p:pic>
      <p:sp>
        <p:nvSpPr>
          <p:cNvPr id="11" name="Rectangle 10">
            <a:extLst>
              <a:ext uri="{FF2B5EF4-FFF2-40B4-BE49-F238E27FC236}">
                <a16:creationId xmlns:a16="http://schemas.microsoft.com/office/drawing/2014/main" id="{6CD9EEEF-7F78-4684-BB9E-9FC0D8A69747}"/>
              </a:ext>
            </a:extLst>
          </p:cNvPr>
          <p:cNvSpPr/>
          <p:nvPr/>
        </p:nvSpPr>
        <p:spPr bwMode="auto">
          <a:xfrm>
            <a:off x="1654331" y="2437470"/>
            <a:ext cx="877824" cy="42062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2" name="Rectangle 11">
            <a:extLst>
              <a:ext uri="{FF2B5EF4-FFF2-40B4-BE49-F238E27FC236}">
                <a16:creationId xmlns:a16="http://schemas.microsoft.com/office/drawing/2014/main" id="{14058A10-6155-403C-96E4-885C054461D1}"/>
              </a:ext>
            </a:extLst>
          </p:cNvPr>
          <p:cNvSpPr/>
          <p:nvPr/>
        </p:nvSpPr>
        <p:spPr bwMode="auto">
          <a:xfrm>
            <a:off x="5120955" y="3244393"/>
            <a:ext cx="6190924" cy="313895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015530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Cognitive Service</a:t>
            </a:r>
          </a:p>
        </p:txBody>
      </p:sp>
      <p:pic>
        <p:nvPicPr>
          <p:cNvPr id="46" name="Picture 4" descr="https://1.bp.blogspot.com/-pp7ZJQLpfdo/WO0oPFtzdTI/AAAAAAAAN1E/w_lh7Q_h8FACotDUmCMVziFagErPU39RgCLcB/s1600/Azure%2BCognative%2BServices_COLOR.png">
            <a:extLst>
              <a:ext uri="{FF2B5EF4-FFF2-40B4-BE49-F238E27FC236}">
                <a16:creationId xmlns:a16="http://schemas.microsoft.com/office/drawing/2014/main" id="{835028E7-6E14-402F-9D3A-1C2AF7B01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256" y="1443790"/>
            <a:ext cx="2829488" cy="2829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Face API</a:t>
            </a:r>
          </a:p>
          <a:p>
            <a:pPr algn="ctr">
              <a:lnSpc>
                <a:spcPct val="90000"/>
              </a:lnSpc>
              <a:spcAft>
                <a:spcPts val="600"/>
              </a:spcAft>
            </a:pPr>
            <a:r>
              <a:rPr lang="en-US" sz="2800" dirty="0">
                <a:solidFill>
                  <a:schemeClr val="tx1">
                    <a:lumMod val="60000"/>
                    <a:lumOff val="40000"/>
                  </a:schemeClr>
                </a:solidFill>
              </a:rPr>
              <a:t>Emotion API</a:t>
            </a:r>
          </a:p>
        </p:txBody>
      </p:sp>
    </p:spTree>
    <p:extLst>
      <p:ext uri="{BB962C8B-B14F-4D97-AF65-F5344CB8AC3E}">
        <p14:creationId xmlns:p14="http://schemas.microsoft.com/office/powerpoint/2010/main" val="40618860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Enable</a:t>
            </a:r>
            <a:r>
              <a:rPr lang="en-US"/>
              <a:t> </a:t>
            </a:r>
            <a:r>
              <a:rPr lang="en-US" dirty="0"/>
              <a:t>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6" name="Picture 15">
            <a:extLst>
              <a:ext uri="{FF2B5EF4-FFF2-40B4-BE49-F238E27FC236}">
                <a16:creationId xmlns:a16="http://schemas.microsoft.com/office/drawing/2014/main" id="{F8C96D2B-BAF8-44D8-B63B-60541D249A94}"/>
              </a:ext>
            </a:extLst>
          </p:cNvPr>
          <p:cNvPicPr>
            <a:picLocks noChangeAspect="1"/>
          </p:cNvPicPr>
          <p:nvPr/>
        </p:nvPicPr>
        <p:blipFill rotWithShape="1">
          <a:blip r:embed="rId5"/>
          <a:srcRect r="39458" b="38799"/>
          <a:stretch/>
        </p:blipFill>
        <p:spPr>
          <a:xfrm>
            <a:off x="1409676" y="1489598"/>
            <a:ext cx="9372648" cy="4567308"/>
          </a:xfrm>
          <a:prstGeom prst="rect">
            <a:avLst/>
          </a:prstGeom>
          <a:ln>
            <a:no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4882786" y="2050584"/>
            <a:ext cx="1114655" cy="534105"/>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087071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072160"/>
            <a:ext cx="11655840" cy="899665"/>
          </a:xfrm>
        </p:spPr>
        <p:txBody>
          <a:bodyPr/>
          <a:lstStyle/>
          <a:p>
            <a:pPr algn="ctr"/>
            <a:r>
              <a:rPr lang="en-US" dirty="0"/>
              <a:t>Download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3" name="Rectangle 2">
            <a:extLst>
              <a:ext uri="{FF2B5EF4-FFF2-40B4-BE49-F238E27FC236}">
                <a16:creationId xmlns:a16="http://schemas.microsoft.com/office/drawing/2014/main" id="{FA8909F4-581A-4011-98BD-3007FD4B857E}"/>
              </a:ext>
            </a:extLst>
          </p:cNvPr>
          <p:cNvSpPr/>
          <p:nvPr/>
        </p:nvSpPr>
        <p:spPr>
          <a:xfrm>
            <a:off x="2323685" y="4272400"/>
            <a:ext cx="7544630" cy="707886"/>
          </a:xfrm>
          <a:prstGeom prst="rect">
            <a:avLst/>
          </a:prstGeom>
        </p:spPr>
        <p:txBody>
          <a:bodyPr wrap="none">
            <a:spAutoFit/>
          </a:bodyPr>
          <a:lstStyle/>
          <a:p>
            <a:pPr algn="ctr"/>
            <a:r>
              <a:rPr lang="en-US" sz="4000" dirty="0">
                <a:solidFill>
                  <a:srgbClr val="009480"/>
                </a:solidFill>
                <a:latin typeface="Microsoft JhengHei UI Light" panose="020B0304030504040204" pitchFamily="34" charset="-120"/>
                <a:ea typeface="Microsoft JhengHei UI Light" panose="020B0304030504040204" pitchFamily="34" charset="-120"/>
              </a:rPr>
              <a:t>https://aka.ms/IntelKioskSample</a:t>
            </a:r>
          </a:p>
        </p:txBody>
      </p:sp>
      <p:pic>
        <p:nvPicPr>
          <p:cNvPr id="11" name="Graphic 10" descr="Download from cloud">
            <a:extLst>
              <a:ext uri="{FF2B5EF4-FFF2-40B4-BE49-F238E27FC236}">
                <a16:creationId xmlns:a16="http://schemas.microsoft.com/office/drawing/2014/main" id="{A7B80E39-B6AA-46A1-9388-A78CB806F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0059" y="1971825"/>
            <a:ext cx="2391880" cy="2391880"/>
          </a:xfrm>
          <a:prstGeom prst="rect">
            <a:avLst/>
          </a:prstGeom>
        </p:spPr>
      </p:pic>
    </p:spTree>
    <p:extLst>
      <p:ext uri="{BB962C8B-B14F-4D97-AF65-F5344CB8AC3E}">
        <p14:creationId xmlns:p14="http://schemas.microsoft.com/office/powerpoint/2010/main" val="19006561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Install Certificate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7" name="圖片 4">
            <a:extLst>
              <a:ext uri="{FF2B5EF4-FFF2-40B4-BE49-F238E27FC236}">
                <a16:creationId xmlns:a16="http://schemas.microsoft.com/office/drawing/2014/main" id="{7EAF589A-088C-465E-9FB9-FFDA230F0965}"/>
              </a:ext>
            </a:extLst>
          </p:cNvPr>
          <p:cNvPicPr>
            <a:picLocks noChangeAspect="1"/>
          </p:cNvPicPr>
          <p:nvPr/>
        </p:nvPicPr>
        <p:blipFill rotWithShape="1">
          <a:blip r:embed="rId5"/>
          <a:srcRect l="3364" t="13135" r="1182"/>
          <a:stretch/>
        </p:blipFill>
        <p:spPr>
          <a:xfrm>
            <a:off x="975948" y="2447885"/>
            <a:ext cx="9592000" cy="3044792"/>
          </a:xfrm>
          <a:prstGeom prst="rect">
            <a:avLst/>
          </a:prstGeom>
          <a:ln>
            <a:noFill/>
          </a:ln>
          <a:effectLst>
            <a:outerShdw blurRad="393700" dist="25400" algn="tl" rotWithShape="0">
              <a:srgbClr val="333333">
                <a:alpha val="75000"/>
              </a:srgbClr>
            </a:outerShdw>
          </a:effectLst>
        </p:spPr>
      </p:pic>
      <p:pic>
        <p:nvPicPr>
          <p:cNvPr id="6" name="圖片 3">
            <a:extLst>
              <a:ext uri="{FF2B5EF4-FFF2-40B4-BE49-F238E27FC236}">
                <a16:creationId xmlns:a16="http://schemas.microsoft.com/office/drawing/2014/main" id="{86EB6B81-07D4-4832-8A90-0C1688B152F8}"/>
              </a:ext>
            </a:extLst>
          </p:cNvPr>
          <p:cNvPicPr>
            <a:picLocks noChangeAspect="1"/>
          </p:cNvPicPr>
          <p:nvPr/>
        </p:nvPicPr>
        <p:blipFill rotWithShape="1">
          <a:blip r:embed="rId6"/>
          <a:srcRect b="6262"/>
          <a:stretch/>
        </p:blipFill>
        <p:spPr>
          <a:xfrm>
            <a:off x="5978191" y="1742683"/>
            <a:ext cx="4359342" cy="5115317"/>
          </a:xfrm>
          <a:prstGeom prst="rect">
            <a:avLst/>
          </a:prstGeom>
          <a:ln>
            <a:no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7737378" y="6074614"/>
            <a:ext cx="1252619" cy="36203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795882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Select Local Machine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3" name="Group 2">
            <a:extLst>
              <a:ext uri="{FF2B5EF4-FFF2-40B4-BE49-F238E27FC236}">
                <a16:creationId xmlns:a16="http://schemas.microsoft.com/office/drawing/2014/main" id="{9908602A-A293-44DE-A020-F6E6C36FE64E}"/>
              </a:ext>
            </a:extLst>
          </p:cNvPr>
          <p:cNvGrpSpPr/>
          <p:nvPr/>
        </p:nvGrpSpPr>
        <p:grpSpPr>
          <a:xfrm>
            <a:off x="3434445" y="1504536"/>
            <a:ext cx="5323110" cy="5004880"/>
            <a:chOff x="132980" y="1657705"/>
            <a:chExt cx="5323110" cy="5004880"/>
          </a:xfrm>
        </p:grpSpPr>
        <p:pic>
          <p:nvPicPr>
            <p:cNvPr id="8" name="圖片 3">
              <a:extLst>
                <a:ext uri="{FF2B5EF4-FFF2-40B4-BE49-F238E27FC236}">
                  <a16:creationId xmlns:a16="http://schemas.microsoft.com/office/drawing/2014/main" id="{81442D7F-A8B9-41EE-9EE9-EA6FCB04B3C4}"/>
                </a:ext>
              </a:extLst>
            </p:cNvPr>
            <p:cNvPicPr>
              <a:picLocks noChangeAspect="1"/>
            </p:cNvPicPr>
            <p:nvPr/>
          </p:nvPicPr>
          <p:blipFill>
            <a:blip r:embed="rId5"/>
            <a:stretch>
              <a:fillRect/>
            </a:stretch>
          </p:blipFill>
          <p:spPr>
            <a:xfrm>
              <a:off x="132980" y="1657705"/>
              <a:ext cx="5323110" cy="5004880"/>
            </a:xfrm>
            <a:prstGeom prst="rect">
              <a:avLst/>
            </a:prstGeom>
            <a:ln>
              <a:solidFill>
                <a:srgbClr val="00B0F0"/>
              </a:solid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661075" y="4640450"/>
              <a:ext cx="2082125" cy="355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6429628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270106"/>
            <a:ext cx="11655840" cy="899665"/>
          </a:xfrm>
        </p:spPr>
        <p:txBody>
          <a:bodyPr/>
          <a:lstStyle/>
          <a:p>
            <a:pPr algn="ctr"/>
            <a:r>
              <a:rPr lang="en-US" dirty="0"/>
              <a:t>Select Third-Party Root Certification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E8C89DE1-D9CB-41EA-809A-D5D5C8E6BF94}"/>
              </a:ext>
            </a:extLst>
          </p:cNvPr>
          <p:cNvGrpSpPr/>
          <p:nvPr/>
        </p:nvGrpSpPr>
        <p:grpSpPr>
          <a:xfrm>
            <a:off x="2958733" y="1169771"/>
            <a:ext cx="6272213" cy="6301079"/>
            <a:chOff x="3017644" y="70915"/>
            <a:chExt cx="6272213" cy="6301079"/>
          </a:xfrm>
        </p:grpSpPr>
        <p:pic>
          <p:nvPicPr>
            <p:cNvPr id="11" name="圖片 3">
              <a:extLst>
                <a:ext uri="{FF2B5EF4-FFF2-40B4-BE49-F238E27FC236}">
                  <a16:creationId xmlns:a16="http://schemas.microsoft.com/office/drawing/2014/main" id="{A5A5E076-B145-4EC4-A670-FF36E028E6A1}"/>
                </a:ext>
              </a:extLst>
            </p:cNvPr>
            <p:cNvPicPr>
              <a:picLocks noChangeAspect="1"/>
            </p:cNvPicPr>
            <p:nvPr/>
          </p:nvPicPr>
          <p:blipFill rotWithShape="1">
            <a:blip r:embed="rId5"/>
            <a:srcRect l="319" t="295" r="377" b="13403"/>
            <a:stretch/>
          </p:blipFill>
          <p:spPr>
            <a:xfrm>
              <a:off x="3017644" y="70915"/>
              <a:ext cx="6272213" cy="5918517"/>
            </a:xfrm>
            <a:prstGeom prst="rect">
              <a:avLst/>
            </a:prstGeom>
            <a:ln>
              <a:solidFill>
                <a:srgbClr val="00B0F0"/>
              </a:solidFill>
            </a:ln>
            <a:effectLst>
              <a:outerShdw blurRad="393700" dist="25400" algn="tl" rotWithShape="0">
                <a:srgbClr val="333333">
                  <a:alpha val="75000"/>
                </a:srgbClr>
              </a:outerShdw>
            </a:effectLst>
          </p:spPr>
        </p:pic>
        <p:pic>
          <p:nvPicPr>
            <p:cNvPr id="12" name="圖片 3">
              <a:extLst>
                <a:ext uri="{FF2B5EF4-FFF2-40B4-BE49-F238E27FC236}">
                  <a16:creationId xmlns:a16="http://schemas.microsoft.com/office/drawing/2014/main" id="{BFEDD9BC-AB39-48C7-A63D-D050AF5E5BA8}"/>
                </a:ext>
              </a:extLst>
            </p:cNvPr>
            <p:cNvPicPr>
              <a:picLocks noChangeAspect="1"/>
            </p:cNvPicPr>
            <p:nvPr/>
          </p:nvPicPr>
          <p:blipFill rotWithShape="1">
            <a:blip r:embed="rId5"/>
            <a:srcRect l="13811" t="51413" r="32763" b="389"/>
            <a:stretch/>
          </p:blipFill>
          <p:spPr>
            <a:xfrm>
              <a:off x="3875265" y="3067348"/>
              <a:ext cx="3374481" cy="3304646"/>
            </a:xfrm>
            <a:prstGeom prst="rect">
              <a:avLst/>
            </a:prstGeom>
            <a:ln>
              <a:solidFill>
                <a:srgbClr val="00B0F0"/>
              </a:solidFill>
            </a:ln>
            <a:effectLst>
              <a:outerShdw blurRad="393700" dist="25400" algn="tl" rotWithShape="0">
                <a:srgbClr val="333333">
                  <a:alpha val="75000"/>
                </a:srgbClr>
              </a:outerShdw>
            </a:effectLst>
          </p:spPr>
        </p:pic>
      </p:grpSp>
      <p:sp>
        <p:nvSpPr>
          <p:cNvPr id="16" name="Rectangle 15">
            <a:extLst>
              <a:ext uri="{FF2B5EF4-FFF2-40B4-BE49-F238E27FC236}">
                <a16:creationId xmlns:a16="http://schemas.microsoft.com/office/drawing/2014/main" id="{83A8C558-791F-4E6B-8ACB-4E2EC1DA52E8}"/>
              </a:ext>
            </a:extLst>
          </p:cNvPr>
          <p:cNvSpPr/>
          <p:nvPr/>
        </p:nvSpPr>
        <p:spPr bwMode="auto">
          <a:xfrm>
            <a:off x="7696200" y="4216575"/>
            <a:ext cx="1055660" cy="381255"/>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72430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270106"/>
            <a:ext cx="11655840" cy="899665"/>
          </a:xfrm>
        </p:spPr>
        <p:txBody>
          <a:bodyPr/>
          <a:lstStyle/>
          <a:p>
            <a:pPr algn="ctr"/>
            <a:r>
              <a:rPr lang="en-US" dirty="0"/>
              <a:t>Select Third-Party Root Certification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8" name="圖片 1">
            <a:extLst>
              <a:ext uri="{FF2B5EF4-FFF2-40B4-BE49-F238E27FC236}">
                <a16:creationId xmlns:a16="http://schemas.microsoft.com/office/drawing/2014/main" id="{4905434C-5D5C-4C5A-B39E-BB3C1F526AE5}"/>
              </a:ext>
            </a:extLst>
          </p:cNvPr>
          <p:cNvPicPr>
            <a:picLocks noChangeAspect="1"/>
          </p:cNvPicPr>
          <p:nvPr/>
        </p:nvPicPr>
        <p:blipFill rotWithShape="1">
          <a:blip r:embed="rId5"/>
          <a:srcRect l="3410" t="10631"/>
          <a:stretch/>
        </p:blipFill>
        <p:spPr>
          <a:xfrm>
            <a:off x="680830" y="1862924"/>
            <a:ext cx="11243090" cy="3604756"/>
          </a:xfrm>
          <a:prstGeom prst="rect">
            <a:avLst/>
          </a:prstGeom>
          <a:ln>
            <a:solidFill>
              <a:srgbClr val="00B0F0"/>
            </a:solid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A1F7F77-E350-42D6-9E25-563F0797964A}"/>
              </a:ext>
            </a:extLst>
          </p:cNvPr>
          <p:cNvSpPr/>
          <p:nvPr/>
        </p:nvSpPr>
        <p:spPr bwMode="auto">
          <a:xfrm>
            <a:off x="889140" y="4652380"/>
            <a:ext cx="10934560" cy="453019"/>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164157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329643"/>
            <a:ext cx="11655840" cy="899665"/>
          </a:xfrm>
        </p:spPr>
        <p:txBody>
          <a:bodyPr/>
          <a:lstStyle/>
          <a:p>
            <a:pPr algn="ctr"/>
            <a:r>
              <a:rPr lang="en-US" dirty="0"/>
              <a:t>Install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97F5C160-1BB2-4894-8464-612DEE514202}"/>
              </a:ext>
            </a:extLst>
          </p:cNvPr>
          <p:cNvGrpSpPr/>
          <p:nvPr/>
        </p:nvGrpSpPr>
        <p:grpSpPr>
          <a:xfrm>
            <a:off x="2222500" y="1464888"/>
            <a:ext cx="7747000" cy="4921624"/>
            <a:chOff x="1447801" y="1464888"/>
            <a:chExt cx="7747000" cy="4921624"/>
          </a:xfrm>
        </p:grpSpPr>
        <p:pic>
          <p:nvPicPr>
            <p:cNvPr id="6" name="圖片 3">
              <a:extLst>
                <a:ext uri="{FF2B5EF4-FFF2-40B4-BE49-F238E27FC236}">
                  <a16:creationId xmlns:a16="http://schemas.microsoft.com/office/drawing/2014/main" id="{E26A2387-AFC1-4A4B-88DF-E038B37E76C1}"/>
                </a:ext>
              </a:extLst>
            </p:cNvPr>
            <p:cNvPicPr>
              <a:picLocks noChangeAspect="1"/>
            </p:cNvPicPr>
            <p:nvPr/>
          </p:nvPicPr>
          <p:blipFill rotWithShape="1">
            <a:blip r:embed="rId5"/>
            <a:srcRect l="153"/>
            <a:stretch/>
          </p:blipFill>
          <p:spPr>
            <a:xfrm>
              <a:off x="1447801" y="1464888"/>
              <a:ext cx="7747000" cy="4921624"/>
            </a:xfrm>
            <a:prstGeom prst="rect">
              <a:avLst/>
            </a:prstGeom>
            <a:ln>
              <a:solidFill>
                <a:srgbClr val="00B0F0"/>
              </a:solid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A1F7F77-E350-42D6-9E25-563F0797964A}"/>
                </a:ext>
              </a:extLst>
            </p:cNvPr>
            <p:cNvSpPr/>
            <p:nvPr/>
          </p:nvSpPr>
          <p:spPr bwMode="auto">
            <a:xfrm>
              <a:off x="7366000" y="5549900"/>
              <a:ext cx="1651000" cy="56422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14366178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Launch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A3E6BE84-D715-4CFD-92E4-4D1B3CA84FD6}"/>
              </a:ext>
            </a:extLst>
          </p:cNvPr>
          <p:cNvPicPr>
            <a:picLocks noChangeAspect="1"/>
          </p:cNvPicPr>
          <p:nvPr/>
        </p:nvPicPr>
        <p:blipFill rotWithShape="1">
          <a:blip r:embed="rId5"/>
          <a:srcRect b="14822"/>
          <a:stretch/>
        </p:blipFill>
        <p:spPr>
          <a:xfrm>
            <a:off x="2233819" y="1189177"/>
            <a:ext cx="7724362" cy="519459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849757256"/>
      </p:ext>
    </p:extLst>
  </p:cSld>
  <p:clrMapOvr>
    <a:masterClrMapping/>
  </p:clrMapOvr>
  <p:transition>
    <p:fade/>
  </p:transition>
</p:sld>
</file>

<file path=ppt/slides/slide39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Power BI</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Install Power BI</a:t>
            </a:r>
          </a:p>
          <a:p>
            <a:pPr algn="ctr">
              <a:lnSpc>
                <a:spcPct val="90000"/>
              </a:lnSpc>
              <a:spcAft>
                <a:spcPts val="600"/>
              </a:spcAft>
            </a:pPr>
            <a:r>
              <a:rPr lang="en-US" sz="2800" dirty="0">
                <a:solidFill>
                  <a:schemeClr val="tx1">
                    <a:lumMod val="60000"/>
                    <a:lumOff val="40000"/>
                  </a:schemeClr>
                </a:solidFill>
              </a:rPr>
              <a:t>Publish Model</a:t>
            </a:r>
          </a:p>
        </p:txBody>
      </p:sp>
      <p:pic>
        <p:nvPicPr>
          <p:cNvPr id="5" name="Picture 2" descr="https://azure.microsoft.com/svghandler/power-bi-embedded/?width=600&amp;height=315">
            <a:extLst>
              <a:ext uri="{FF2B5EF4-FFF2-40B4-BE49-F238E27FC236}">
                <a16:creationId xmlns:a16="http://schemas.microsoft.com/office/drawing/2014/main" id="{695D159B-B4D9-4753-BDBB-60820A00AF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09039" y="2099734"/>
            <a:ext cx="2773922" cy="145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2477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2324101" y="1056344"/>
            <a:ext cx="7543800"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t>Once faces have been identified, the API can check to see if two people in an image or images are the same by using a confidence score</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Face API </a:t>
            </a:r>
          </a:p>
        </p:txBody>
      </p:sp>
      <p:pic>
        <p:nvPicPr>
          <p:cNvPr id="18" name="圖片 3">
            <a:extLst>
              <a:ext uri="{FF2B5EF4-FFF2-40B4-BE49-F238E27FC236}">
                <a16:creationId xmlns:a16="http://schemas.microsoft.com/office/drawing/2014/main" id="{EE0EC906-A86C-46E0-8EC6-A29C53CDAFE9}"/>
              </a:ext>
            </a:extLst>
          </p:cNvPr>
          <p:cNvPicPr>
            <a:picLocks noChangeAspect="1"/>
          </p:cNvPicPr>
          <p:nvPr/>
        </p:nvPicPr>
        <p:blipFill rotWithShape="1">
          <a:blip r:embed="rId3"/>
          <a:srcRect t="1982" b="45785"/>
          <a:stretch/>
        </p:blipFill>
        <p:spPr>
          <a:xfrm>
            <a:off x="3116794" y="2019509"/>
            <a:ext cx="5958412" cy="4577127"/>
          </a:xfrm>
          <a:prstGeom prst="rect">
            <a:avLst/>
          </a:prstGeom>
          <a:ln>
            <a:noFill/>
          </a:ln>
          <a:effectLst>
            <a:outerShdw blurRad="393700" dist="25400" algn="tl" rotWithShape="0">
              <a:srgbClr val="333333">
                <a:alpha val="75000"/>
              </a:srgbClr>
            </a:outerShdw>
          </a:effectLst>
        </p:spPr>
      </p:pic>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Tree>
    <p:extLst>
      <p:ext uri="{BB962C8B-B14F-4D97-AF65-F5344CB8AC3E}">
        <p14:creationId xmlns:p14="http://schemas.microsoft.com/office/powerpoint/2010/main" val="5102102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API Keys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62EF782D-3334-476D-9063-F935484D2D24}"/>
              </a:ext>
            </a:extLst>
          </p:cNvPr>
          <p:cNvPicPr>
            <a:picLocks noChangeAspect="1"/>
          </p:cNvPicPr>
          <p:nvPr/>
        </p:nvPicPr>
        <p:blipFill rotWithShape="1">
          <a:blip r:embed="rId5"/>
          <a:srcRect b="34511"/>
          <a:stretch/>
        </p:blipFill>
        <p:spPr>
          <a:xfrm>
            <a:off x="1239604" y="1189177"/>
            <a:ext cx="9712792" cy="5021960"/>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0D33A556-C349-4D34-AA45-DD2CD3FC3BE3}"/>
              </a:ext>
            </a:extLst>
          </p:cNvPr>
          <p:cNvSpPr/>
          <p:nvPr/>
        </p:nvSpPr>
        <p:spPr bwMode="auto">
          <a:xfrm>
            <a:off x="1359940" y="3778582"/>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26B6A856-2642-487C-A67B-1793DF8D62EE}"/>
              </a:ext>
            </a:extLst>
          </p:cNvPr>
          <p:cNvSpPr/>
          <p:nvPr/>
        </p:nvSpPr>
        <p:spPr bwMode="auto">
          <a:xfrm>
            <a:off x="1356947" y="4582623"/>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3" name="Rectangle 12">
            <a:extLst>
              <a:ext uri="{FF2B5EF4-FFF2-40B4-BE49-F238E27FC236}">
                <a16:creationId xmlns:a16="http://schemas.microsoft.com/office/drawing/2014/main" id="{C9A1A775-C094-404E-9FE1-71CE539C7CCE}"/>
              </a:ext>
            </a:extLst>
          </p:cNvPr>
          <p:cNvSpPr/>
          <p:nvPr/>
        </p:nvSpPr>
        <p:spPr bwMode="auto">
          <a:xfrm>
            <a:off x="1356947" y="5397713"/>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6" name="Rectangle 15">
            <a:extLst>
              <a:ext uri="{FF2B5EF4-FFF2-40B4-BE49-F238E27FC236}">
                <a16:creationId xmlns:a16="http://schemas.microsoft.com/office/drawing/2014/main" id="{FDCC9806-06B5-437B-8E12-F34C5EF4277F}"/>
              </a:ext>
            </a:extLst>
          </p:cNvPr>
          <p:cNvSpPr/>
          <p:nvPr/>
        </p:nvSpPr>
        <p:spPr bwMode="auto">
          <a:xfrm>
            <a:off x="8970744" y="3311091"/>
            <a:ext cx="1761424" cy="41815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842175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01444"/>
            <a:ext cx="11655840" cy="899665"/>
          </a:xfrm>
        </p:spPr>
        <p:txBody>
          <a:bodyPr/>
          <a:lstStyle/>
          <a:p>
            <a:pPr algn="ctr"/>
            <a:r>
              <a:rPr lang="en-US" dirty="0"/>
              <a:t>Setting Camera</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E37E35A8-CCEF-4367-B00B-9716F71A648D}"/>
              </a:ext>
            </a:extLst>
          </p:cNvPr>
          <p:cNvPicPr>
            <a:picLocks noChangeAspect="1"/>
          </p:cNvPicPr>
          <p:nvPr/>
        </p:nvPicPr>
        <p:blipFill rotWithShape="1">
          <a:blip r:embed="rId5"/>
          <a:srcRect b="46044"/>
          <a:stretch/>
        </p:blipFill>
        <p:spPr>
          <a:xfrm>
            <a:off x="1117538" y="1760174"/>
            <a:ext cx="9956924" cy="4241594"/>
          </a:xfrm>
          <a:prstGeom prst="rect">
            <a:avLst/>
          </a:prstGeom>
          <a:ln>
            <a:noFill/>
          </a:ln>
          <a:effectLst>
            <a:outerShdw blurRad="393700" dist="25400" algn="tl" rotWithShape="0">
              <a:srgbClr val="333333">
                <a:alpha val="75000"/>
              </a:srgbClr>
            </a:outerShdw>
          </a:effectLst>
        </p:spPr>
      </p:pic>
      <p:sp>
        <p:nvSpPr>
          <p:cNvPr id="7" name="Rectangle 6">
            <a:extLst>
              <a:ext uri="{FF2B5EF4-FFF2-40B4-BE49-F238E27FC236}">
                <a16:creationId xmlns:a16="http://schemas.microsoft.com/office/drawing/2014/main" id="{DDD8F15A-C0B1-4527-9B5D-D2CF34FBD2E5}"/>
              </a:ext>
            </a:extLst>
          </p:cNvPr>
          <p:cNvSpPr/>
          <p:nvPr/>
        </p:nvSpPr>
        <p:spPr bwMode="auto">
          <a:xfrm>
            <a:off x="1269029" y="3880971"/>
            <a:ext cx="1866057"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68860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Launch Demo</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4" name="Picture 3">
            <a:extLst>
              <a:ext uri="{FF2B5EF4-FFF2-40B4-BE49-F238E27FC236}">
                <a16:creationId xmlns:a16="http://schemas.microsoft.com/office/drawing/2014/main" id="{AA3DDA9A-B497-4E94-8F2D-3067E646F744}"/>
              </a:ext>
            </a:extLst>
          </p:cNvPr>
          <p:cNvPicPr>
            <a:picLocks noChangeAspect="1"/>
          </p:cNvPicPr>
          <p:nvPr/>
        </p:nvPicPr>
        <p:blipFill rotWithShape="1">
          <a:blip r:embed="rId5"/>
          <a:srcRect b="24828"/>
          <a:stretch/>
        </p:blipFill>
        <p:spPr>
          <a:xfrm>
            <a:off x="1777033" y="1264225"/>
            <a:ext cx="8686318" cy="5155291"/>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0A73B6D-57C2-46B8-97E5-6161078755CD}"/>
              </a:ext>
            </a:extLst>
          </p:cNvPr>
          <p:cNvSpPr/>
          <p:nvPr/>
        </p:nvSpPr>
        <p:spPr bwMode="auto">
          <a:xfrm>
            <a:off x="5450422" y="2799002"/>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5D576E2B-9636-4DFA-BEDD-029189E2CE42}"/>
              </a:ext>
            </a:extLst>
          </p:cNvPr>
          <p:cNvSpPr/>
          <p:nvPr/>
        </p:nvSpPr>
        <p:spPr bwMode="auto">
          <a:xfrm>
            <a:off x="1728650" y="3130216"/>
            <a:ext cx="2842141"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332740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a:t>Allow </a:t>
            </a:r>
            <a:r>
              <a:rPr lang="en-US" dirty="0"/>
              <a:t>Permission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9" name="Rectangle 8">
            <a:extLst>
              <a:ext uri="{FF2B5EF4-FFF2-40B4-BE49-F238E27FC236}">
                <a16:creationId xmlns:a16="http://schemas.microsoft.com/office/drawing/2014/main" id="{60A73B6D-57C2-46B8-97E5-6161078755CD}"/>
              </a:ext>
            </a:extLst>
          </p:cNvPr>
          <p:cNvSpPr/>
          <p:nvPr/>
        </p:nvSpPr>
        <p:spPr bwMode="auto">
          <a:xfrm>
            <a:off x="5426230" y="3135886"/>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5D576E2B-9636-4DFA-BEDD-029189E2CE42}"/>
              </a:ext>
            </a:extLst>
          </p:cNvPr>
          <p:cNvSpPr/>
          <p:nvPr/>
        </p:nvSpPr>
        <p:spPr bwMode="auto">
          <a:xfrm>
            <a:off x="1704458" y="3467100"/>
            <a:ext cx="2842141"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2" name="Group 1">
            <a:extLst>
              <a:ext uri="{FF2B5EF4-FFF2-40B4-BE49-F238E27FC236}">
                <a16:creationId xmlns:a16="http://schemas.microsoft.com/office/drawing/2014/main" id="{698A3CB0-8477-4E1A-9F4B-587DE32B6D57}"/>
              </a:ext>
            </a:extLst>
          </p:cNvPr>
          <p:cNvGrpSpPr/>
          <p:nvPr/>
        </p:nvGrpSpPr>
        <p:grpSpPr>
          <a:xfrm>
            <a:off x="1257600" y="1259990"/>
            <a:ext cx="9734550" cy="5155291"/>
            <a:chOff x="1228725" y="1601109"/>
            <a:chExt cx="9734550" cy="5155291"/>
          </a:xfrm>
        </p:grpSpPr>
        <p:pic>
          <p:nvPicPr>
            <p:cNvPr id="4" name="Picture 3">
              <a:extLst>
                <a:ext uri="{FF2B5EF4-FFF2-40B4-BE49-F238E27FC236}">
                  <a16:creationId xmlns:a16="http://schemas.microsoft.com/office/drawing/2014/main" id="{AA3DDA9A-B497-4E94-8F2D-3067E646F744}"/>
                </a:ext>
              </a:extLst>
            </p:cNvPr>
            <p:cNvPicPr>
              <a:picLocks noChangeAspect="1"/>
            </p:cNvPicPr>
            <p:nvPr/>
          </p:nvPicPr>
          <p:blipFill rotWithShape="1">
            <a:blip r:embed="rId5"/>
            <a:srcRect b="24828"/>
            <a:stretch/>
          </p:blipFill>
          <p:spPr>
            <a:xfrm>
              <a:off x="1752841" y="1601109"/>
              <a:ext cx="8686318" cy="5155291"/>
            </a:xfrm>
            <a:prstGeom prst="rect">
              <a:avLst/>
            </a:prstGeom>
            <a:ln>
              <a:noFill/>
            </a:ln>
            <a:effectLst>
              <a:outerShdw blurRad="393700" dist="25400" algn="tl" rotWithShape="0">
                <a:srgbClr val="333333">
                  <a:alpha val="75000"/>
                </a:srgbClr>
              </a:outerShdw>
            </a:effectLst>
          </p:spPr>
        </p:pic>
        <p:pic>
          <p:nvPicPr>
            <p:cNvPr id="11" name="圖片 3">
              <a:extLst>
                <a:ext uri="{FF2B5EF4-FFF2-40B4-BE49-F238E27FC236}">
                  <a16:creationId xmlns:a16="http://schemas.microsoft.com/office/drawing/2014/main" id="{22DAB0BB-BD45-4D69-A6E8-DB8BB9BA11CF}"/>
                </a:ext>
              </a:extLst>
            </p:cNvPr>
            <p:cNvPicPr>
              <a:picLocks noChangeAspect="1"/>
            </p:cNvPicPr>
            <p:nvPr/>
          </p:nvPicPr>
          <p:blipFill>
            <a:blip r:embed="rId6"/>
            <a:stretch>
              <a:fillRect/>
            </a:stretch>
          </p:blipFill>
          <p:spPr>
            <a:xfrm>
              <a:off x="1228725" y="2414272"/>
              <a:ext cx="9734550" cy="2705100"/>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2C1E9490-7567-4DCA-B22A-2061C5AE9773}"/>
                </a:ext>
              </a:extLst>
            </p:cNvPr>
            <p:cNvSpPr/>
            <p:nvPr/>
          </p:nvSpPr>
          <p:spPr bwMode="auto">
            <a:xfrm>
              <a:off x="7601704" y="4239717"/>
              <a:ext cx="1458468" cy="583062"/>
            </a:xfrm>
            <a:prstGeom prst="rect">
              <a:avLst/>
            </a:prstGeom>
            <a:solidFill>
              <a:srgbClr val="000000">
                <a:alpha val="30196"/>
              </a:srgbClr>
            </a:solid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46168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386798"/>
            <a:ext cx="11655840" cy="899665"/>
          </a:xfrm>
        </p:spPr>
        <p:txBody>
          <a:bodyPr/>
          <a:lstStyle/>
          <a:p>
            <a:pPr algn="ctr"/>
            <a:r>
              <a:rPr lang="en-US" dirty="0"/>
              <a:t>Demo</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9" name="Rectangle 8">
            <a:extLst>
              <a:ext uri="{FF2B5EF4-FFF2-40B4-BE49-F238E27FC236}">
                <a16:creationId xmlns:a16="http://schemas.microsoft.com/office/drawing/2014/main" id="{60A73B6D-57C2-46B8-97E5-6161078755CD}"/>
              </a:ext>
            </a:extLst>
          </p:cNvPr>
          <p:cNvSpPr/>
          <p:nvPr/>
        </p:nvSpPr>
        <p:spPr bwMode="auto">
          <a:xfrm>
            <a:off x="5426230" y="3135886"/>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026" name="Picture 2" descr="https://raw.githubusercontent.com/Microsoft/Cognitive-Samples-IntelligentKiosk/master/Documentation/RealtimeCrowdInsights.png">
            <a:extLst>
              <a:ext uri="{FF2B5EF4-FFF2-40B4-BE49-F238E27FC236}">
                <a16:creationId xmlns:a16="http://schemas.microsoft.com/office/drawing/2014/main" id="{6A1E5E7E-13A4-4DA4-88F4-157F3511D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9346" y="1312884"/>
            <a:ext cx="8253308" cy="5158318"/>
          </a:xfrm>
          <a:prstGeom prst="rect">
            <a:avLst/>
          </a:prstGeom>
          <a:ln>
            <a:noFill/>
          </a:ln>
          <a:effectLst>
            <a:outerShdw blurRad="393700" dist="25400" algn="tl" rotWithShape="0">
              <a:srgbClr val="333333">
                <a:alpha val="7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7277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Power BI</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Install Power BI</a:t>
            </a:r>
          </a:p>
          <a:p>
            <a:pPr algn="ctr">
              <a:lnSpc>
                <a:spcPct val="90000"/>
              </a:lnSpc>
              <a:spcAft>
                <a:spcPts val="600"/>
              </a:spcAft>
            </a:pPr>
            <a:r>
              <a:rPr lang="en-US" sz="2800" dirty="0">
                <a:solidFill>
                  <a:schemeClr val="tx1">
                    <a:lumMod val="60000"/>
                    <a:lumOff val="40000"/>
                  </a:schemeClr>
                </a:solidFill>
              </a:rPr>
              <a:t>Publish Model</a:t>
            </a:r>
          </a:p>
        </p:txBody>
      </p:sp>
      <p:pic>
        <p:nvPicPr>
          <p:cNvPr id="5" name="Picture 2" descr="https://azure.microsoft.com/svghandler/power-bi-embedded/?width=600&amp;height=315">
            <a:extLst>
              <a:ext uri="{FF2B5EF4-FFF2-40B4-BE49-F238E27FC236}">
                <a16:creationId xmlns:a16="http://schemas.microsoft.com/office/drawing/2014/main" id="{695D159B-B4D9-4753-BDBB-60820A00AF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09039" y="2099734"/>
            <a:ext cx="2773922" cy="145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24772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072160"/>
            <a:ext cx="11655840" cy="899665"/>
          </a:xfrm>
        </p:spPr>
        <p:txBody>
          <a:bodyPr/>
          <a:lstStyle/>
          <a:p>
            <a:pPr algn="ctr"/>
            <a:r>
              <a:rPr lang="en-US" dirty="0"/>
              <a:t>Download Power BI Desktop Document</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3" name="Rectangle 2">
            <a:extLst>
              <a:ext uri="{FF2B5EF4-FFF2-40B4-BE49-F238E27FC236}">
                <a16:creationId xmlns:a16="http://schemas.microsoft.com/office/drawing/2014/main" id="{FA8909F4-581A-4011-98BD-3007FD4B857E}"/>
              </a:ext>
            </a:extLst>
          </p:cNvPr>
          <p:cNvSpPr/>
          <p:nvPr/>
        </p:nvSpPr>
        <p:spPr>
          <a:xfrm>
            <a:off x="2851876" y="4272400"/>
            <a:ext cx="6488251" cy="707886"/>
          </a:xfrm>
          <a:prstGeom prst="rect">
            <a:avLst/>
          </a:prstGeom>
        </p:spPr>
        <p:txBody>
          <a:bodyPr wrap="none">
            <a:spAutoFit/>
          </a:bodyPr>
          <a:lstStyle/>
          <a:p>
            <a:pPr algn="ctr"/>
            <a:r>
              <a:rPr lang="en-US" sz="4000" dirty="0">
                <a:solidFill>
                  <a:srgbClr val="AD8903"/>
                </a:solidFill>
                <a:latin typeface="Microsoft JhengHei UI Light" panose="020B0304030504040204" pitchFamily="34" charset="-120"/>
                <a:ea typeface="Microsoft JhengHei UI Light" panose="020B0304030504040204" pitchFamily="34" charset="-120"/>
              </a:rPr>
              <a:t>https://aka.ms/IntelKiosk</a:t>
            </a:r>
            <a:r>
              <a:rPr lang="en-US" altLang="zh-TW" sz="4000" dirty="0">
                <a:solidFill>
                  <a:srgbClr val="AD8903"/>
                </a:solidFill>
                <a:latin typeface="Microsoft JhengHei UI Light" panose="020B0304030504040204" pitchFamily="34" charset="-120"/>
                <a:ea typeface="Microsoft JhengHei UI Light" panose="020B0304030504040204" pitchFamily="34" charset="-120"/>
              </a:rPr>
              <a:t>_BI</a:t>
            </a:r>
            <a:endParaRPr lang="en-US" sz="4000" dirty="0">
              <a:solidFill>
                <a:srgbClr val="AD8903"/>
              </a:solidFill>
              <a:latin typeface="Microsoft JhengHei UI Light" panose="020B0304030504040204" pitchFamily="34" charset="-120"/>
              <a:ea typeface="Microsoft JhengHei UI Light" panose="020B0304030504040204" pitchFamily="34" charset="-120"/>
            </a:endParaRPr>
          </a:p>
        </p:txBody>
      </p:sp>
      <p:pic>
        <p:nvPicPr>
          <p:cNvPr id="11" name="Graphic 10" descr="Download from cloud">
            <a:extLst>
              <a:ext uri="{FF2B5EF4-FFF2-40B4-BE49-F238E27FC236}">
                <a16:creationId xmlns:a16="http://schemas.microsoft.com/office/drawing/2014/main" id="{A7B80E39-B6AA-46A1-9388-A78CB806F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0059" y="1971825"/>
            <a:ext cx="2391880" cy="2391880"/>
          </a:xfrm>
          <a:prstGeom prst="rect">
            <a:avLst/>
          </a:prstGeom>
        </p:spPr>
      </p:pic>
    </p:spTree>
    <p:extLst>
      <p:ext uri="{BB962C8B-B14F-4D97-AF65-F5344CB8AC3E}">
        <p14:creationId xmlns:p14="http://schemas.microsoft.com/office/powerpoint/2010/main" val="23079796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Download Power BI Desktop</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0328B190-03FB-414D-BF2A-136F286E2F36}"/>
              </a:ext>
            </a:extLst>
          </p:cNvPr>
          <p:cNvSpPr/>
          <p:nvPr/>
        </p:nvSpPr>
        <p:spPr>
          <a:xfrm>
            <a:off x="3093028" y="1131596"/>
            <a:ext cx="6183744" cy="584775"/>
          </a:xfrm>
          <a:prstGeom prst="rect">
            <a:avLst/>
          </a:prstGeom>
        </p:spPr>
        <p:txBody>
          <a:bodyPr wrap="none">
            <a:spAutoFit/>
          </a:bodyPr>
          <a:lstStyle/>
          <a:p>
            <a:pPr algn="ctr"/>
            <a:r>
              <a:rPr lang="en-US" sz="3200" dirty="0"/>
              <a:t>https://aka.ms/download_powerbi</a:t>
            </a:r>
          </a:p>
        </p:txBody>
      </p:sp>
      <p:pic>
        <p:nvPicPr>
          <p:cNvPr id="9" name="圖片 3">
            <a:extLst>
              <a:ext uri="{FF2B5EF4-FFF2-40B4-BE49-F238E27FC236}">
                <a16:creationId xmlns:a16="http://schemas.microsoft.com/office/drawing/2014/main" id="{B94D0122-24FC-4A7B-848E-68D753281273}"/>
              </a:ext>
            </a:extLst>
          </p:cNvPr>
          <p:cNvPicPr>
            <a:picLocks noChangeAspect="1"/>
          </p:cNvPicPr>
          <p:nvPr/>
        </p:nvPicPr>
        <p:blipFill rotWithShape="1">
          <a:blip r:embed="rId5"/>
          <a:srcRect l="4607" r="7046" b="18315"/>
          <a:stretch/>
        </p:blipFill>
        <p:spPr>
          <a:xfrm>
            <a:off x="385013" y="1880022"/>
            <a:ext cx="11421975" cy="4379782"/>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959442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53141"/>
            <a:ext cx="11655840" cy="899665"/>
          </a:xfrm>
        </p:spPr>
        <p:txBody>
          <a:bodyPr/>
          <a:lstStyle/>
          <a:p>
            <a:pPr algn="ctr"/>
            <a:r>
              <a:rPr lang="en-US" dirty="0"/>
              <a:t>Install Power BI Desktop</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0572EB7B-20A4-4AA0-A62A-F63481753391}"/>
              </a:ext>
            </a:extLst>
          </p:cNvPr>
          <p:cNvPicPr>
            <a:picLocks noChangeAspect="1"/>
          </p:cNvPicPr>
          <p:nvPr/>
        </p:nvPicPr>
        <p:blipFill>
          <a:blip r:embed="rId5"/>
          <a:stretch>
            <a:fillRect/>
          </a:stretch>
        </p:blipFill>
        <p:spPr>
          <a:xfrm>
            <a:off x="3162300" y="1601095"/>
            <a:ext cx="5867400" cy="4559752"/>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943909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34139"/>
            <a:ext cx="11655840" cy="899665"/>
          </a:xfrm>
        </p:spPr>
        <p:txBody>
          <a:bodyPr/>
          <a:lstStyle/>
          <a:p>
            <a:pPr algn="ctr"/>
            <a:r>
              <a:rPr lang="en-US" dirty="0"/>
              <a:t>Click Sign In Link</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4">
            <a:extLst>
              <a:ext uri="{FF2B5EF4-FFF2-40B4-BE49-F238E27FC236}">
                <a16:creationId xmlns:a16="http://schemas.microsoft.com/office/drawing/2014/main" id="{20EF9822-11F2-45A1-99BE-7DCD6D0246FD}"/>
              </a:ext>
            </a:extLst>
          </p:cNvPr>
          <p:cNvPicPr>
            <a:picLocks noChangeAspect="1"/>
          </p:cNvPicPr>
          <p:nvPr/>
        </p:nvPicPr>
        <p:blipFill rotWithShape="1">
          <a:blip r:embed="rId5"/>
          <a:srcRect t="63882" r="26447" b="-1"/>
          <a:stretch/>
        </p:blipFill>
        <p:spPr>
          <a:xfrm>
            <a:off x="2347908" y="1466359"/>
            <a:ext cx="7496184" cy="4417291"/>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147F7155-4E23-4E73-8B07-4C1645C3C326}"/>
              </a:ext>
            </a:extLst>
          </p:cNvPr>
          <p:cNvSpPr/>
          <p:nvPr/>
        </p:nvSpPr>
        <p:spPr bwMode="auto">
          <a:xfrm>
            <a:off x="2570323" y="5152559"/>
            <a:ext cx="3793969" cy="42718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5051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95794" y="2844265"/>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Face API </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3">
            <a:extLst>
              <a:ext uri="{FF2B5EF4-FFF2-40B4-BE49-F238E27FC236}">
                <a16:creationId xmlns:a16="http://schemas.microsoft.com/office/drawing/2014/main" id="{3F7C4AB9-E94A-45CB-ABA9-A70B5AC5B241}"/>
              </a:ext>
            </a:extLst>
          </p:cNvPr>
          <p:cNvPicPr>
            <a:picLocks noChangeAspect="1"/>
          </p:cNvPicPr>
          <p:nvPr/>
        </p:nvPicPr>
        <p:blipFill rotWithShape="1">
          <a:blip r:embed="rId5"/>
          <a:srcRect b="51293"/>
          <a:stretch/>
        </p:blipFill>
        <p:spPr>
          <a:xfrm>
            <a:off x="4225172" y="1558622"/>
            <a:ext cx="3741655" cy="5247108"/>
          </a:xfrm>
          <a:prstGeom prst="rect">
            <a:avLst/>
          </a:prstGeom>
          <a:ln>
            <a:noFill/>
          </a:ln>
          <a:effectLst>
            <a:outerShdw blurRad="393700" dist="25400" algn="tl" rotWithShape="0">
              <a:srgbClr val="333333">
                <a:alpha val="75000"/>
              </a:srgbClr>
            </a:outerShdw>
          </a:effectLst>
        </p:spPr>
      </p:pic>
      <p:sp>
        <p:nvSpPr>
          <p:cNvPr id="2" name="Rectangle 1">
            <a:extLst>
              <a:ext uri="{FF2B5EF4-FFF2-40B4-BE49-F238E27FC236}">
                <a16:creationId xmlns:a16="http://schemas.microsoft.com/office/drawing/2014/main" id="{487E55D5-EE2E-483C-A544-174ACDA725EB}"/>
              </a:ext>
            </a:extLst>
          </p:cNvPr>
          <p:cNvSpPr/>
          <p:nvPr/>
        </p:nvSpPr>
        <p:spPr bwMode="auto">
          <a:xfrm>
            <a:off x="4377266" y="401373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377266" y="473763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85F0D4F9-07D4-4077-963F-A1252601EF22}"/>
              </a:ext>
            </a:extLst>
          </p:cNvPr>
          <p:cNvSpPr/>
          <p:nvPr/>
        </p:nvSpPr>
        <p:spPr>
          <a:xfrm>
            <a:off x="3629024" y="1041852"/>
            <a:ext cx="4933952" cy="341632"/>
          </a:xfrm>
          <a:prstGeom prst="rect">
            <a:avLst/>
          </a:prstGeom>
        </p:spPr>
        <p:txBody>
          <a:bodyPr wrap="square">
            <a:spAutoFit/>
          </a:bodyPr>
          <a:lstStyle/>
          <a:p>
            <a:pPr lvl="0" algn="ctr">
              <a:lnSpc>
                <a:spcPct val="90000"/>
              </a:lnSpc>
              <a:spcAft>
                <a:spcPts val="600"/>
              </a:spcAft>
            </a:pPr>
            <a:r>
              <a:rPr lang="en-US" dirty="0">
                <a:solidFill>
                  <a:srgbClr val="353535"/>
                </a:solidFill>
              </a:rPr>
              <a:t>Configure Settings</a:t>
            </a:r>
            <a:endParaRPr lang="en-US" dirty="0">
              <a:gradFill>
                <a:gsLst>
                  <a:gs pos="2917">
                    <a:srgbClr val="353535"/>
                  </a:gs>
                  <a:gs pos="30000">
                    <a:srgbClr val="353535"/>
                  </a:gs>
                </a:gsLst>
                <a:lin ang="5400000" scaled="0"/>
              </a:gradFill>
              <a:latin typeface="微軟正黑體 Light" panose="020B0304030504040204" pitchFamily="34" charset="-120"/>
              <a:ea typeface="微軟正黑體 Light" panose="020B0304030504040204" pitchFamily="34" charset="-120"/>
            </a:endParaRPr>
          </a:p>
        </p:txBody>
      </p:sp>
      <p:pic>
        <p:nvPicPr>
          <p:cNvPr id="11" name="圖片 3">
            <a:extLst>
              <a:ext uri="{FF2B5EF4-FFF2-40B4-BE49-F238E27FC236}">
                <a16:creationId xmlns:a16="http://schemas.microsoft.com/office/drawing/2014/main" id="{550D1B25-D022-4DC2-96FD-F5904B3E2474}"/>
              </a:ext>
            </a:extLst>
          </p:cNvPr>
          <p:cNvPicPr>
            <a:picLocks noChangeAspect="1"/>
          </p:cNvPicPr>
          <p:nvPr/>
        </p:nvPicPr>
        <p:blipFill rotWithShape="1">
          <a:blip r:embed="rId5"/>
          <a:srcRect b="51293"/>
          <a:stretch/>
        </p:blipFill>
        <p:spPr>
          <a:xfrm>
            <a:off x="4225172" y="1566642"/>
            <a:ext cx="3741655" cy="5247108"/>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E76F7C21-F164-4CB8-BB35-20C2D73F93B5}"/>
              </a:ext>
            </a:extLst>
          </p:cNvPr>
          <p:cNvSpPr/>
          <p:nvPr/>
        </p:nvSpPr>
        <p:spPr bwMode="auto">
          <a:xfrm>
            <a:off x="4377266" y="400250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222AC37-BB5A-4A07-B985-CED18301009A}"/>
              </a:ext>
            </a:extLst>
          </p:cNvPr>
          <p:cNvSpPr/>
          <p:nvPr/>
        </p:nvSpPr>
        <p:spPr bwMode="auto">
          <a:xfrm>
            <a:off x="4377266" y="472640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148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2" name="圖片 3">
            <a:extLst>
              <a:ext uri="{FF2B5EF4-FFF2-40B4-BE49-F238E27FC236}">
                <a16:creationId xmlns:a16="http://schemas.microsoft.com/office/drawing/2014/main" id="{82279429-B4F0-4182-8207-175A77F08044}"/>
              </a:ext>
            </a:extLst>
          </p:cNvPr>
          <p:cNvPicPr>
            <a:picLocks noChangeAspect="1"/>
          </p:cNvPicPr>
          <p:nvPr/>
        </p:nvPicPr>
        <p:blipFill>
          <a:blip r:embed="rId5"/>
          <a:stretch>
            <a:fillRect/>
          </a:stretch>
        </p:blipFill>
        <p:spPr>
          <a:xfrm>
            <a:off x="2519362" y="1458359"/>
            <a:ext cx="7153275" cy="4781550"/>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6296610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507172"/>
            <a:ext cx="11655840" cy="899665"/>
          </a:xfrm>
        </p:spPr>
        <p:txBody>
          <a:bodyPr/>
          <a:lstStyle/>
          <a:p>
            <a:pPr algn="ctr"/>
            <a:r>
              <a:rPr lang="en-US" dirty="0"/>
              <a:t>Open Realtime File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CE90516D-1B12-4B03-A620-E40E1061F445}"/>
              </a:ext>
            </a:extLst>
          </p:cNvPr>
          <p:cNvGrpSpPr/>
          <p:nvPr/>
        </p:nvGrpSpPr>
        <p:grpSpPr>
          <a:xfrm>
            <a:off x="2235479" y="1487439"/>
            <a:ext cx="7721040" cy="5012148"/>
            <a:chOff x="2235479" y="1487439"/>
            <a:chExt cx="7721040" cy="5012148"/>
          </a:xfrm>
        </p:grpSpPr>
        <p:pic>
          <p:nvPicPr>
            <p:cNvPr id="10" name="Picture 9">
              <a:extLst>
                <a:ext uri="{FF2B5EF4-FFF2-40B4-BE49-F238E27FC236}">
                  <a16:creationId xmlns:a16="http://schemas.microsoft.com/office/drawing/2014/main" id="{BAE49E42-5530-4314-BB56-0728A42A69E4}"/>
                </a:ext>
              </a:extLst>
            </p:cNvPr>
            <p:cNvPicPr>
              <a:picLocks noChangeAspect="1"/>
            </p:cNvPicPr>
            <p:nvPr/>
          </p:nvPicPr>
          <p:blipFill>
            <a:blip r:embed="rId5"/>
            <a:stretch>
              <a:fillRect/>
            </a:stretch>
          </p:blipFill>
          <p:spPr>
            <a:xfrm>
              <a:off x="2235479" y="1487439"/>
              <a:ext cx="7721040" cy="5012148"/>
            </a:xfrm>
            <a:prstGeom prst="rect">
              <a:avLst/>
            </a:prstGeom>
            <a:ln>
              <a:noFill/>
            </a:ln>
            <a:effectLst>
              <a:outerShdw blurRad="393700" dist="25400" algn="tl" rotWithShape="0">
                <a:srgbClr val="333333">
                  <a:alpha val="75000"/>
                </a:srgbClr>
              </a:outerShdw>
            </a:effectLst>
          </p:spPr>
        </p:pic>
        <p:sp>
          <p:nvSpPr>
            <p:cNvPr id="11" name="Rectangle 10">
              <a:extLst>
                <a:ext uri="{FF2B5EF4-FFF2-40B4-BE49-F238E27FC236}">
                  <a16:creationId xmlns:a16="http://schemas.microsoft.com/office/drawing/2014/main" id="{03CD84EB-48AC-4D04-8C3D-CCAEE5910F1B}"/>
                </a:ext>
              </a:extLst>
            </p:cNvPr>
            <p:cNvSpPr/>
            <p:nvPr/>
          </p:nvSpPr>
          <p:spPr bwMode="auto">
            <a:xfrm>
              <a:off x="4146186" y="2548309"/>
              <a:ext cx="1114655" cy="135803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2827032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348584"/>
            <a:ext cx="11655840" cy="899665"/>
          </a:xfrm>
        </p:spPr>
        <p:txBody>
          <a:bodyPr/>
          <a:lstStyle/>
          <a:p>
            <a:pPr algn="ctr"/>
            <a:r>
              <a:rPr lang="en-US" dirty="0"/>
              <a:t>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5">
            <a:extLst>
              <a:ext uri="{FF2B5EF4-FFF2-40B4-BE49-F238E27FC236}">
                <a16:creationId xmlns:a16="http://schemas.microsoft.com/office/drawing/2014/main" id="{B47308B2-FD7C-4A14-BB2D-84090B7A949D}"/>
              </a:ext>
            </a:extLst>
          </p:cNvPr>
          <p:cNvPicPr>
            <a:picLocks noChangeAspect="1"/>
          </p:cNvPicPr>
          <p:nvPr/>
        </p:nvPicPr>
        <p:blipFill rotWithShape="1">
          <a:blip r:embed="rId5"/>
          <a:srcRect l="2934" t="21548" r="25305" b="11918"/>
          <a:stretch/>
        </p:blipFill>
        <p:spPr>
          <a:xfrm>
            <a:off x="1903846" y="1431016"/>
            <a:ext cx="8573654" cy="5078400"/>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12494451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90691"/>
            <a:ext cx="11655840" cy="899665"/>
          </a:xfrm>
        </p:spPr>
        <p:txBody>
          <a:bodyPr/>
          <a:lstStyle/>
          <a:p>
            <a:pPr algn="ctr"/>
            <a:r>
              <a:rPr lang="en-US" dirty="0"/>
              <a:t>Publish Model</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7" name="圖片 5">
            <a:extLst>
              <a:ext uri="{FF2B5EF4-FFF2-40B4-BE49-F238E27FC236}">
                <a16:creationId xmlns:a16="http://schemas.microsoft.com/office/drawing/2014/main" id="{587BF7DC-6779-4E1B-8C85-154837FD5C70}"/>
              </a:ext>
            </a:extLst>
          </p:cNvPr>
          <p:cNvPicPr>
            <a:picLocks noChangeAspect="1"/>
          </p:cNvPicPr>
          <p:nvPr/>
        </p:nvPicPr>
        <p:blipFill rotWithShape="1">
          <a:blip r:embed="rId5"/>
          <a:srcRect l="-401" r="31584" b="53138"/>
          <a:stretch/>
        </p:blipFill>
        <p:spPr>
          <a:xfrm>
            <a:off x="721782" y="1601109"/>
            <a:ext cx="10748436" cy="4676163"/>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98A1DB8D-3822-40B2-A49D-35A2144B5972}"/>
              </a:ext>
            </a:extLst>
          </p:cNvPr>
          <p:cNvSpPr/>
          <p:nvPr/>
        </p:nvSpPr>
        <p:spPr bwMode="auto">
          <a:xfrm>
            <a:off x="10349319" y="2022615"/>
            <a:ext cx="837457" cy="123457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068063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圖片 4" descr="一張含有 螢幕擷取畫面 的圖片&#10;&#10;描述是以非常高的可信度產生">
            <a:extLst>
              <a:ext uri="{FF2B5EF4-FFF2-40B4-BE49-F238E27FC236}">
                <a16:creationId xmlns:a16="http://schemas.microsoft.com/office/drawing/2014/main" id="{E740C53A-4053-4A8B-86CF-4A13EA01160C}"/>
              </a:ext>
            </a:extLst>
          </p:cNvPr>
          <p:cNvPicPr>
            <a:picLocks noGrp="1" noChangeAspect="1"/>
          </p:cNvPicPr>
          <p:nvPr/>
        </p:nvPicPr>
        <p:blipFill>
          <a:blip r:embed="rId5"/>
          <a:stretch>
            <a:fillRect/>
          </a:stretch>
        </p:blipFill>
        <p:spPr>
          <a:xfrm>
            <a:off x="1562839" y="1601109"/>
            <a:ext cx="9073712" cy="475932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649373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2184401" y="1056344"/>
            <a:ext cx="7823200"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t>Using facial expressions, this cloud-based API can detect happiness, neutrality, sadness, contempt, anger, disgust, fear, and surprise. </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Emotion API </a:t>
            </a:r>
          </a:p>
        </p:txBody>
      </p:sp>
      <p:pic>
        <p:nvPicPr>
          <p:cNvPr id="6" name="圖片 3">
            <a:extLst>
              <a:ext uri="{FF2B5EF4-FFF2-40B4-BE49-F238E27FC236}">
                <a16:creationId xmlns:a16="http://schemas.microsoft.com/office/drawing/2014/main" id="{C1E4F8C4-8A23-4624-891D-4CE9A2F88BDB}"/>
              </a:ext>
            </a:extLst>
          </p:cNvPr>
          <p:cNvPicPr>
            <a:picLocks noChangeAspect="1"/>
          </p:cNvPicPr>
          <p:nvPr/>
        </p:nvPicPr>
        <p:blipFill rotWithShape="1">
          <a:blip r:embed="rId3"/>
          <a:srcRect t="112" b="49968"/>
          <a:stretch/>
        </p:blipFill>
        <p:spPr>
          <a:xfrm>
            <a:off x="2955187" y="2003856"/>
            <a:ext cx="6281626" cy="4564632"/>
          </a:xfrm>
          <a:prstGeom prst="rect">
            <a:avLst/>
          </a:prstGeom>
          <a:ln>
            <a:noFill/>
          </a:ln>
          <a:effectLst>
            <a:outerShdw blurRad="393700" dist="25400" algn="tl" rotWithShape="0">
              <a:srgbClr val="333333">
                <a:alpha val="75000"/>
              </a:srgbClr>
            </a:outerShdw>
          </a:effectLst>
        </p:spPr>
      </p:pic>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Tree>
    <p:extLst>
      <p:ext uri="{BB962C8B-B14F-4D97-AF65-F5344CB8AC3E}">
        <p14:creationId xmlns:p14="http://schemas.microsoft.com/office/powerpoint/2010/main" val="24882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0" name="圖片 3">
            <a:extLst>
              <a:ext uri="{FF2B5EF4-FFF2-40B4-BE49-F238E27FC236}">
                <a16:creationId xmlns:a16="http://schemas.microsoft.com/office/drawing/2014/main" id="{7965C470-BBCF-45E0-9711-BBAF3F2B6F0E}"/>
              </a:ext>
            </a:extLst>
          </p:cNvPr>
          <p:cNvPicPr>
            <a:picLocks noChangeAspect="1"/>
          </p:cNvPicPr>
          <p:nvPr/>
        </p:nvPicPr>
        <p:blipFill rotWithShape="1">
          <a:blip r:embed="rId3"/>
          <a:srcRect b="51245"/>
          <a:stretch/>
        </p:blipFill>
        <p:spPr>
          <a:xfrm>
            <a:off x="4225172" y="1610892"/>
            <a:ext cx="3741655" cy="5085215"/>
          </a:xfrm>
          <a:prstGeom prst="rect">
            <a:avLst/>
          </a:prstGeom>
          <a:ln>
            <a:noFill/>
          </a:ln>
          <a:effectLst>
            <a:outerShdw blurRad="393700" dist="25400" algn="tl" rotWithShape="0">
              <a:srgbClr val="333333">
                <a:alpha val="75000"/>
              </a:srgbClr>
            </a:outerShdw>
          </a:effectLst>
        </p:spPr>
      </p:pic>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Emotion API </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487E55D5-EE2E-483C-A544-174ACDA725EB}"/>
              </a:ext>
            </a:extLst>
          </p:cNvPr>
          <p:cNvSpPr/>
          <p:nvPr/>
        </p:nvSpPr>
        <p:spPr bwMode="auto">
          <a:xfrm>
            <a:off x="4435018" y="3899287"/>
            <a:ext cx="325556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435018" y="4604899"/>
            <a:ext cx="325556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9819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Data Service</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612749"/>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IoT Hub</a:t>
            </a:r>
          </a:p>
          <a:p>
            <a:pPr algn="ctr">
              <a:lnSpc>
                <a:spcPct val="90000"/>
              </a:lnSpc>
              <a:spcAft>
                <a:spcPts val="600"/>
              </a:spcAft>
            </a:pPr>
            <a:r>
              <a:rPr lang="en-US" sz="2800" dirty="0">
                <a:solidFill>
                  <a:schemeClr val="tx1">
                    <a:lumMod val="60000"/>
                    <a:lumOff val="40000"/>
                  </a:schemeClr>
                </a:solidFill>
              </a:rPr>
              <a:t>Stream Analytics job</a:t>
            </a:r>
          </a:p>
          <a:p>
            <a:pPr algn="ctr">
              <a:lnSpc>
                <a:spcPct val="90000"/>
              </a:lnSpc>
              <a:spcAft>
                <a:spcPts val="600"/>
              </a:spcAft>
            </a:pPr>
            <a:r>
              <a:rPr lang="en-US" sz="2800" dirty="0">
                <a:solidFill>
                  <a:schemeClr val="tx1">
                    <a:lumMod val="60000"/>
                    <a:lumOff val="40000"/>
                  </a:schemeClr>
                </a:solidFill>
              </a:rPr>
              <a:t>SQL Server</a:t>
            </a:r>
          </a:p>
        </p:txBody>
      </p:sp>
      <p:pic>
        <p:nvPicPr>
          <p:cNvPr id="7" name="Picture 6">
            <a:extLst>
              <a:ext uri="{FF2B5EF4-FFF2-40B4-BE49-F238E27FC236}">
                <a16:creationId xmlns:a16="http://schemas.microsoft.com/office/drawing/2014/main" id="{E10C8026-3D2B-482C-A93F-F122A7D3CE5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3929" y="1693418"/>
            <a:ext cx="2104142" cy="2001321"/>
          </a:xfrm>
          <a:prstGeom prst="rect">
            <a:avLst/>
          </a:prstGeom>
        </p:spPr>
      </p:pic>
    </p:spTree>
    <p:extLst>
      <p:ext uri="{BB962C8B-B14F-4D97-AF65-F5344CB8AC3E}">
        <p14:creationId xmlns:p14="http://schemas.microsoft.com/office/powerpoint/2010/main" val="190637587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Data Service</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612749"/>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IoT Hub</a:t>
            </a:r>
          </a:p>
          <a:p>
            <a:pPr algn="ctr">
              <a:lnSpc>
                <a:spcPct val="90000"/>
              </a:lnSpc>
              <a:spcAft>
                <a:spcPts val="600"/>
              </a:spcAft>
            </a:pPr>
            <a:r>
              <a:rPr lang="en-US" sz="2800" dirty="0">
                <a:solidFill>
                  <a:schemeClr val="tx1">
                    <a:lumMod val="60000"/>
                    <a:lumOff val="40000"/>
                  </a:schemeClr>
                </a:solidFill>
              </a:rPr>
              <a:t>Stream Analytics job</a:t>
            </a:r>
          </a:p>
          <a:p>
            <a:pPr algn="ctr">
              <a:lnSpc>
                <a:spcPct val="90000"/>
              </a:lnSpc>
              <a:spcAft>
                <a:spcPts val="600"/>
              </a:spcAft>
            </a:pPr>
            <a:r>
              <a:rPr lang="en-US" sz="2800" dirty="0">
                <a:solidFill>
                  <a:schemeClr val="tx1">
                    <a:lumMod val="60000"/>
                    <a:lumOff val="40000"/>
                  </a:schemeClr>
                </a:solidFill>
              </a:rPr>
              <a:t>SQL Server</a:t>
            </a:r>
          </a:p>
        </p:txBody>
      </p:sp>
      <p:pic>
        <p:nvPicPr>
          <p:cNvPr id="7" name="Picture 6">
            <a:extLst>
              <a:ext uri="{FF2B5EF4-FFF2-40B4-BE49-F238E27FC236}">
                <a16:creationId xmlns:a16="http://schemas.microsoft.com/office/drawing/2014/main" id="{E10C8026-3D2B-482C-A93F-F122A7D3CE5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3929" y="1693418"/>
            <a:ext cx="2104142" cy="2001321"/>
          </a:xfrm>
          <a:prstGeom prst="rect">
            <a:avLst/>
          </a:prstGeom>
        </p:spPr>
      </p:pic>
    </p:spTree>
    <p:extLst>
      <p:ext uri="{BB962C8B-B14F-4D97-AF65-F5344CB8AC3E}">
        <p14:creationId xmlns:p14="http://schemas.microsoft.com/office/powerpoint/2010/main" val="19063758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Provides multiple device-to-cloud and cloud-to-device communication options. These options include one-way messaging, file transfer, and request-reply methods.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IoT Hub</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圖片 5">
            <a:extLst>
              <a:ext uri="{FF2B5EF4-FFF2-40B4-BE49-F238E27FC236}">
                <a16:creationId xmlns:a16="http://schemas.microsoft.com/office/drawing/2014/main" id="{9D9DEDFD-434B-41CF-8091-779605E0F1BB}"/>
              </a:ext>
            </a:extLst>
          </p:cNvPr>
          <p:cNvPicPr>
            <a:picLocks noChangeAspect="1"/>
          </p:cNvPicPr>
          <p:nvPr/>
        </p:nvPicPr>
        <p:blipFill rotWithShape="1">
          <a:blip r:embed="rId5"/>
          <a:srcRect b="38674"/>
          <a:stretch/>
        </p:blipFill>
        <p:spPr>
          <a:xfrm>
            <a:off x="3406680" y="1956009"/>
            <a:ext cx="5378640"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85562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0.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5.potx" id="{8C2AF9C3-7DA2-4902-AEFB-D260B513A86A}" vid="{EBCA1479-B4C6-42EC-8AE6-BA6B01939B60}"/>
    </a:ext>
  </a:extLst>
</a:theme>
</file>

<file path=ppt/theme/theme3.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7129</TotalTime>
  <Words>550</Words>
  <Application>Microsoft Office PowerPoint</Application>
  <PresentationFormat>Widescreen</PresentationFormat>
  <Paragraphs>90</Paragraphs>
  <Slides>54</Slides>
  <Notes>54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54</vt:i4>
      </vt:variant>
    </vt:vector>
  </HeadingPairs>
  <TitlesOfParts>
    <vt:vector size="69" baseType="lpstr">
      <vt:lpstr>Eurostile LT Std Condensed</vt:lpstr>
      <vt:lpstr>Eurostile LT Std Ext Two</vt:lpstr>
      <vt:lpstr>Microsoft JhengHei UI Light</vt:lpstr>
      <vt:lpstr>微軟正黑體 Light</vt:lpstr>
      <vt:lpstr>Arial</vt:lpstr>
      <vt:lpstr>Calibri</vt:lpstr>
      <vt:lpstr>Consolas</vt:lpstr>
      <vt:lpstr>Segoe UI</vt:lpstr>
      <vt:lpstr>Segoe UI Light</vt:lpstr>
      <vt:lpstr>Segoe UI Semibold</vt:lpstr>
      <vt:lpstr>Segoe UI Semilight</vt:lpstr>
      <vt:lpstr>Wingdings</vt:lpstr>
      <vt:lpstr>3_WHITE TEMPLATE</vt:lpstr>
      <vt:lpstr>Dark Theme</vt:lpstr>
      <vt:lpstr>5-50090_S4_Q3_FY17_Dark_Template</vt:lpstr>
      <vt:lpstr>Cognitive Service  Integrate with Power BI</vt:lpstr>
      <vt:lpstr>Integration</vt:lpstr>
      <vt:lpstr>Cognitive Service</vt:lpstr>
      <vt:lpstr>Create Face API </vt:lpstr>
      <vt:lpstr>Create Face API </vt:lpstr>
      <vt:lpstr>Create Emotion API </vt:lpstr>
      <vt:lpstr>Create Emotion API </vt:lpstr>
      <vt:lpstr>Data Service</vt:lpstr>
      <vt:lpstr>Create IoT Hub</vt:lpstr>
      <vt:lpstr>Configure IoT Hub Settings</vt:lpstr>
      <vt:lpstr>IoT Device</vt:lpstr>
      <vt:lpstr>Create SQL Server</vt:lpstr>
      <vt:lpstr>Setting SQL Server Account</vt:lpstr>
      <vt:lpstr>Create SQL Database</vt:lpstr>
      <vt:lpstr>Create SQL Database</vt:lpstr>
      <vt:lpstr>Login into SQL Server</vt:lpstr>
      <vt:lpstr>Login into SQL Server</vt:lpstr>
      <vt:lpstr>Paste SQL Code</vt:lpstr>
      <vt:lpstr>Reload &amp; Check </vt:lpstr>
      <vt:lpstr>Create Stream Analytics Job</vt:lpstr>
      <vt:lpstr>Configure Stream Analytics Job</vt:lpstr>
      <vt:lpstr>Setting Stream Analytics Job Inputs</vt:lpstr>
      <vt:lpstr>Add a new input from IoT Hub</vt:lpstr>
      <vt:lpstr>Setting Input Source</vt:lpstr>
      <vt:lpstr>Setting Stream Analytics Job Outputs</vt:lpstr>
      <vt:lpstr>Create Stream Analytics Job</vt:lpstr>
      <vt:lpstr>Setting Output to Power BI</vt:lpstr>
      <vt:lpstr>Add a new output to SQL Server</vt:lpstr>
      <vt:lpstr>Setting Output to SQL Server</vt:lpstr>
      <vt:lpstr>Setting Stream Analytics Job Query</vt:lpstr>
      <vt:lpstr>Setting Query</vt:lpstr>
      <vt:lpstr>Enable Stream Analytics Job</vt:lpstr>
      <vt:lpstr>Download Intelligent Kiosk Sample</vt:lpstr>
      <vt:lpstr>Install Certificate</vt:lpstr>
      <vt:lpstr>Select Local Machine</vt:lpstr>
      <vt:lpstr>Select Third-Party Root Certification</vt:lpstr>
      <vt:lpstr>Select Third-Party Root Certification</vt:lpstr>
      <vt:lpstr>Install Intelligent Kiosk Sample</vt:lpstr>
      <vt:lpstr>Launch Intelligent Kiosk Sample</vt:lpstr>
      <vt:lpstr>Setting API Keys</vt:lpstr>
      <vt:lpstr>Setting Camera</vt:lpstr>
      <vt:lpstr>Launch Demo</vt:lpstr>
      <vt:lpstr>Allow Permission</vt:lpstr>
      <vt:lpstr>Demo</vt:lpstr>
      <vt:lpstr>Power BI</vt:lpstr>
      <vt:lpstr>Download Power BI Desktop Document</vt:lpstr>
      <vt:lpstr>Download Power BI Desktop</vt:lpstr>
      <vt:lpstr>Install Power BI Desktop</vt:lpstr>
      <vt:lpstr>Click Sign In Link</vt:lpstr>
      <vt:lpstr>Login into Power BI</vt:lpstr>
      <vt:lpstr>Open Realtime File</vt:lpstr>
      <vt:lpstr>Power BI</vt:lpstr>
      <vt:lpstr>Publish Model</vt:lpstr>
      <vt:lpstr>Create Stream Analytics Job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and Bots</dc:title>
  <dc:creator>Caspar Chou (Adecco/Student)</dc:creator>
  <cp:lastModifiedBy>Caspar Chou (Adecco/Student)</cp:lastModifiedBy>
  <cp:revision>100</cp:revision>
  <dcterms:created xsi:type="dcterms:W3CDTF">2018-01-24T07:59:23Z</dcterms:created>
  <dcterms:modified xsi:type="dcterms:W3CDTF">2018-01-29T08:46:43Z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v-caspch@microsoft.com</vt:lpwstr>
  </property>
  <property fmtid="{D5CDD505-2E9C-101B-9397-08002B2CF9AE}" pid="5" name="MSIP_Label_f42aa342-8706-4288-bd11-ebb85995028c_SetDate">
    <vt:lpwstr>2018-01-24T08:02:19.7069543Z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